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tiff" ContentType="image/tiff"/>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258" r:id="rId3"/>
    <p:sldId id="266" r:id="rId4"/>
    <p:sldId id="291" r:id="rId5"/>
    <p:sldId id="298" r:id="rId6"/>
    <p:sldId id="283" r:id="rId7"/>
    <p:sldId id="284" r:id="rId8"/>
    <p:sldId id="286" r:id="rId9"/>
    <p:sldId id="299" r:id="rId10"/>
    <p:sldId id="293" r:id="rId11"/>
    <p:sldId id="294" r:id="rId12"/>
    <p:sldId id="297" r:id="rId13"/>
    <p:sldId id="270" r:id="rId14"/>
    <p:sldId id="265" r:id="rId15"/>
    <p:sldId id="281" r:id="rId16"/>
    <p:sldId id="296" r:id="rId17"/>
    <p:sldId id="277" r:id="rId18"/>
    <p:sldId id="259" r:id="rId19"/>
  </p:sldIdLst>
  <p:sldSz cx="9144000" cy="6858000" type="screen4x3"/>
  <p:notesSz cx="6662738"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33CC"/>
    <a:srgbClr val="002F5F"/>
    <a:srgbClr val="FF99FF"/>
    <a:srgbClr val="FF00FF"/>
    <a:srgbClr val="DE5822"/>
  </p:clrMru>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horzBarState="maximized">
    <p:restoredLeft sz="13864" autoAdjust="0"/>
    <p:restoredTop sz="77722" autoAdjust="0"/>
  </p:normalViewPr>
  <p:slideViewPr>
    <p:cSldViewPr>
      <p:cViewPr varScale="1">
        <p:scale>
          <a:sx n="50" d="100"/>
          <a:sy n="50" d="100"/>
        </p:scale>
        <p:origin x="-69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gridSpacing cx="73737788" cy="7373778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887186" cy="496332"/>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774010" y="0"/>
            <a:ext cx="2887186" cy="496332"/>
          </a:xfrm>
          <a:prstGeom prst="rect">
            <a:avLst/>
          </a:prstGeom>
        </p:spPr>
        <p:txBody>
          <a:bodyPr vert="horz" lIns="91440" tIns="45720" rIns="91440" bIns="45720" rtlCol="0"/>
          <a:lstStyle>
            <a:lvl1pPr algn="r">
              <a:defRPr sz="1200"/>
            </a:lvl1pPr>
          </a:lstStyle>
          <a:p>
            <a:fld id="{E3408DA0-FE86-46E8-AEC2-07F9E79AF0CE}" type="datetimeFigureOut">
              <a:rPr lang="it-IT" smtClean="0"/>
              <a:pPr/>
              <a:t>25/04/2016</a:t>
            </a:fld>
            <a:endParaRPr lang="it-IT"/>
          </a:p>
        </p:txBody>
      </p:sp>
      <p:sp>
        <p:nvSpPr>
          <p:cNvPr id="4" name="Segnaposto piè di pagina 3"/>
          <p:cNvSpPr>
            <a:spLocks noGrp="1"/>
          </p:cNvSpPr>
          <p:nvPr>
            <p:ph type="ftr" sz="quarter" idx="2"/>
          </p:nvPr>
        </p:nvSpPr>
        <p:spPr>
          <a:xfrm>
            <a:off x="0" y="9428583"/>
            <a:ext cx="2887186" cy="496332"/>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774010" y="9428583"/>
            <a:ext cx="2887186" cy="496332"/>
          </a:xfrm>
          <a:prstGeom prst="rect">
            <a:avLst/>
          </a:prstGeom>
        </p:spPr>
        <p:txBody>
          <a:bodyPr vert="horz" lIns="91440" tIns="45720" rIns="91440" bIns="45720" rtlCol="0" anchor="b"/>
          <a:lstStyle>
            <a:lvl1pPr algn="r">
              <a:defRPr sz="1200"/>
            </a:lvl1pPr>
          </a:lstStyle>
          <a:p>
            <a:fld id="{BBA1A32D-B550-4D80-97AC-08BDB04F86D1}" type="slidenum">
              <a:rPr lang="it-IT" smtClean="0"/>
              <a:pPr/>
              <a:t>‹N›</a:t>
            </a:fld>
            <a:endParaRPr lang="it-I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887186" cy="496332"/>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774010" y="0"/>
            <a:ext cx="2887186" cy="496332"/>
          </a:xfrm>
          <a:prstGeom prst="rect">
            <a:avLst/>
          </a:prstGeom>
        </p:spPr>
        <p:txBody>
          <a:bodyPr vert="horz" lIns="91440" tIns="45720" rIns="91440" bIns="45720" rtlCol="0"/>
          <a:lstStyle>
            <a:lvl1pPr algn="r">
              <a:defRPr sz="1200"/>
            </a:lvl1pPr>
          </a:lstStyle>
          <a:p>
            <a:fld id="{89921BB8-7FC3-46E7-AE1B-94CF15046B03}" type="datetimeFigureOut">
              <a:rPr lang="it-IT" smtClean="0"/>
              <a:pPr/>
              <a:t>25/04/2016</a:t>
            </a:fld>
            <a:endParaRPr lang="it-IT"/>
          </a:p>
        </p:txBody>
      </p:sp>
      <p:sp>
        <p:nvSpPr>
          <p:cNvPr id="4" name="Segnaposto immagine diapositiva 3"/>
          <p:cNvSpPr>
            <a:spLocks noGrp="1" noRot="1" noChangeAspect="1"/>
          </p:cNvSpPr>
          <p:nvPr>
            <p:ph type="sldImg" idx="2"/>
          </p:nvPr>
        </p:nvSpPr>
        <p:spPr>
          <a:xfrm>
            <a:off x="850900" y="744538"/>
            <a:ext cx="4962525" cy="3722687"/>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66274" y="4715153"/>
            <a:ext cx="5330190" cy="4466987"/>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428583"/>
            <a:ext cx="2887186" cy="496332"/>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774010" y="9428583"/>
            <a:ext cx="2887186" cy="496332"/>
          </a:xfrm>
          <a:prstGeom prst="rect">
            <a:avLst/>
          </a:prstGeom>
        </p:spPr>
        <p:txBody>
          <a:bodyPr vert="horz" lIns="91440" tIns="45720" rIns="91440" bIns="45720" rtlCol="0" anchor="b"/>
          <a:lstStyle>
            <a:lvl1pPr algn="r">
              <a:defRPr sz="1200"/>
            </a:lvl1pPr>
          </a:lstStyle>
          <a:p>
            <a:fld id="{5DBE968E-ADBA-425D-BFD6-02121DDF905A}"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5DBE968E-ADBA-425D-BFD6-02121DDF905A}" type="slidenum">
              <a:rPr lang="it-IT" smtClean="0"/>
              <a:pPr/>
              <a:t>1</a:t>
            </a:fld>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a:spcAft>
                <a:spcPts val="1200"/>
              </a:spcAft>
            </a:pPr>
            <a:endParaRPr lang="en-US" sz="1200" dirty="0" smtClean="0">
              <a:latin typeface="Arial" pitchFamily="34" charset="0"/>
              <a:cs typeface="Arial" pitchFamily="34" charset="0"/>
            </a:endParaRPr>
          </a:p>
          <a:p>
            <a:endParaRPr lang="it-IT" dirty="0"/>
          </a:p>
        </p:txBody>
      </p:sp>
      <p:sp>
        <p:nvSpPr>
          <p:cNvPr id="4" name="Segnaposto numero diapositiva 3"/>
          <p:cNvSpPr>
            <a:spLocks noGrp="1"/>
          </p:cNvSpPr>
          <p:nvPr>
            <p:ph type="sldNum" sz="quarter" idx="10"/>
          </p:nvPr>
        </p:nvSpPr>
        <p:spPr/>
        <p:txBody>
          <a:bodyPr/>
          <a:lstStyle/>
          <a:p>
            <a:fld id="{FAFC2FC0-E1FA-4119-B374-38EF37410BE1}" type="slidenum">
              <a:rPr lang="it-IT" smtClean="0"/>
              <a:pPr/>
              <a:t>10</a:t>
            </a:fld>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sz="1200" kern="1200" dirty="0">
              <a:solidFill>
                <a:schemeClr val="tx1"/>
              </a:solidFill>
              <a:latin typeface="+mn-lt"/>
              <a:ea typeface="+mn-ea"/>
              <a:cs typeface="+mn-cs"/>
            </a:endParaRPr>
          </a:p>
        </p:txBody>
      </p:sp>
      <p:sp>
        <p:nvSpPr>
          <p:cNvPr id="4" name="Segnaposto numero diapositiva 3"/>
          <p:cNvSpPr>
            <a:spLocks noGrp="1"/>
          </p:cNvSpPr>
          <p:nvPr>
            <p:ph type="sldNum" sz="quarter" idx="10"/>
          </p:nvPr>
        </p:nvSpPr>
        <p:spPr/>
        <p:txBody>
          <a:bodyPr/>
          <a:lstStyle/>
          <a:p>
            <a:fld id="{9E829985-C2E3-45F8-BD20-ED61A16C4720}" type="slidenum">
              <a:rPr lang="it-IT" smtClean="0"/>
              <a:pPr/>
              <a:t>11</a:t>
            </a:fld>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sz="1200" kern="1200" dirty="0">
              <a:solidFill>
                <a:schemeClr val="tx1"/>
              </a:solidFill>
              <a:latin typeface="+mn-lt"/>
              <a:ea typeface="+mn-ea"/>
              <a:cs typeface="+mn-cs"/>
            </a:endParaRPr>
          </a:p>
        </p:txBody>
      </p:sp>
      <p:sp>
        <p:nvSpPr>
          <p:cNvPr id="4" name="Segnaposto numero diapositiva 3"/>
          <p:cNvSpPr>
            <a:spLocks noGrp="1"/>
          </p:cNvSpPr>
          <p:nvPr>
            <p:ph type="sldNum" sz="quarter" idx="10"/>
          </p:nvPr>
        </p:nvSpPr>
        <p:spPr/>
        <p:txBody>
          <a:bodyPr/>
          <a:lstStyle/>
          <a:p>
            <a:fld id="{9E829985-C2E3-45F8-BD20-ED61A16C4720}" type="slidenum">
              <a:rPr lang="it-IT" smtClean="0"/>
              <a:pPr/>
              <a:t>12</a:t>
            </a:fld>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5DBE968E-ADBA-425D-BFD6-02121DDF905A}" type="slidenum">
              <a:rPr lang="it-IT" smtClean="0"/>
              <a:pPr/>
              <a:t>13</a:t>
            </a:fld>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a:spcAft>
                <a:spcPts val="600"/>
              </a:spcAft>
            </a:pPr>
            <a:r>
              <a:rPr lang="en-US" sz="1200" dirty="0" smtClean="0">
                <a:cs typeface="Times New Roman" pitchFamily="18" charset="0"/>
              </a:rPr>
              <a:t>W1-M3A is one of the few off-shore observatories in the Mediterranean Sea having multidisciplinary capabilities to investigate the physical processes involving the atmosphere, the ocean interior and their interactions.</a:t>
            </a:r>
          </a:p>
        </p:txBody>
      </p:sp>
      <p:sp>
        <p:nvSpPr>
          <p:cNvPr id="4" name="Segnaposto numero diapositiva 3"/>
          <p:cNvSpPr>
            <a:spLocks noGrp="1"/>
          </p:cNvSpPr>
          <p:nvPr>
            <p:ph type="sldNum" sz="quarter" idx="10"/>
          </p:nvPr>
        </p:nvSpPr>
        <p:spPr/>
        <p:txBody>
          <a:bodyPr/>
          <a:lstStyle/>
          <a:p>
            <a:fld id="{5DBE968E-ADBA-425D-BFD6-02121DDF905A}" type="slidenum">
              <a:rPr lang="it-IT" smtClean="0"/>
              <a:pPr/>
              <a:t>14</a:t>
            </a:fld>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5DBE968E-ADBA-425D-BFD6-02121DDF905A}" type="slidenum">
              <a:rPr lang="it-IT" smtClean="0"/>
              <a:pPr/>
              <a:t>15</a:t>
            </a:fld>
            <a:endParaRPr 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sz="1200" kern="1200" dirty="0">
              <a:solidFill>
                <a:schemeClr val="tx1"/>
              </a:solidFill>
              <a:latin typeface="+mn-lt"/>
              <a:ea typeface="+mn-ea"/>
              <a:cs typeface="+mn-cs"/>
            </a:endParaRPr>
          </a:p>
        </p:txBody>
      </p:sp>
      <p:sp>
        <p:nvSpPr>
          <p:cNvPr id="4" name="Segnaposto numero diapositiva 3"/>
          <p:cNvSpPr>
            <a:spLocks noGrp="1"/>
          </p:cNvSpPr>
          <p:nvPr>
            <p:ph type="sldNum" sz="quarter" idx="10"/>
          </p:nvPr>
        </p:nvSpPr>
        <p:spPr/>
        <p:txBody>
          <a:bodyPr/>
          <a:lstStyle/>
          <a:p>
            <a:fld id="{9E829985-C2E3-45F8-BD20-ED61A16C4720}" type="slidenum">
              <a:rPr lang="it-IT" smtClean="0"/>
              <a:pPr/>
              <a:t>16</a:t>
            </a:fld>
            <a:endParaRPr 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5DBE968E-ADBA-425D-BFD6-02121DDF905A}" type="slidenum">
              <a:rPr lang="it-IT" smtClean="0"/>
              <a:pPr/>
              <a:t>17</a:t>
            </a:fld>
            <a:endParaRPr 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5DBE968E-ADBA-425D-BFD6-02121DDF905A}" type="slidenum">
              <a:rPr lang="it-IT" smtClean="0"/>
              <a:pPr/>
              <a:t>18</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5DBE968E-ADBA-425D-BFD6-02121DDF905A}" type="slidenum">
              <a:rPr lang="it-IT" smtClean="0"/>
              <a:pPr/>
              <a:t>2</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a:spcAft>
                <a:spcPts val="6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200" dirty="0" smtClean="0">
                <a:cs typeface="Times New Roman" pitchFamily="18" charset="0"/>
              </a:rPr>
              <a:t>The general circulation of the </a:t>
            </a:r>
            <a:r>
              <a:rPr lang="en-US" sz="1200" dirty="0" err="1" smtClean="0">
                <a:cs typeface="Times New Roman" pitchFamily="18" charset="0"/>
              </a:rPr>
              <a:t>Ligurian</a:t>
            </a:r>
            <a:r>
              <a:rPr lang="en-US" sz="1200" dirty="0" smtClean="0">
                <a:cs typeface="Times New Roman" pitchFamily="18" charset="0"/>
              </a:rPr>
              <a:t> Basin is </a:t>
            </a:r>
            <a:r>
              <a:rPr lang="en-US" sz="1200" dirty="0" err="1" smtClean="0">
                <a:cs typeface="Times New Roman" pitchFamily="18" charset="0"/>
              </a:rPr>
              <a:t>characterised</a:t>
            </a:r>
            <a:r>
              <a:rPr lang="en-US" sz="1200" dirty="0" smtClean="0">
                <a:cs typeface="Times New Roman" pitchFamily="18" charset="0"/>
              </a:rPr>
              <a:t> by a permanent basin-wide cyclonic circulation involving both the surface Modified Atlantic Water (MAW) and the lower Levantine Intermediate Water (LIW). Nonetheless, significant inter-annual variability is observed  as well as an intense </a:t>
            </a:r>
            <a:r>
              <a:rPr lang="en-US" sz="1200" dirty="0" err="1" smtClean="0">
                <a:cs typeface="Times New Roman" pitchFamily="18" charset="0"/>
              </a:rPr>
              <a:t>mesoscale</a:t>
            </a:r>
            <a:r>
              <a:rPr lang="en-US" sz="1200" dirty="0" smtClean="0">
                <a:cs typeface="Times New Roman" pitchFamily="18" charset="0"/>
              </a:rPr>
              <a:t> activity with marked seasonal variations.</a:t>
            </a:r>
          </a:p>
          <a:p>
            <a:pPr>
              <a:spcAft>
                <a:spcPts val="6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200" dirty="0" smtClean="0">
                <a:cs typeface="Times New Roman" pitchFamily="18" charset="0"/>
              </a:rPr>
              <a:t>Due to the interplay of these particular climatic, oceanographic and physiographic factors, the area is highly productive and hosts a rich and complex ecosystem. This is also sustained by vertical mixing and coastal upwelling, generated by the prevailing north westerly wind, which pumps deep nutrients and other organic substances contributed by rivers into the euphotic zone where they fertilize growing phytoplankton populations.</a:t>
            </a:r>
          </a:p>
          <a:p>
            <a:pPr>
              <a:spcAft>
                <a:spcPts val="6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200" dirty="0" smtClean="0">
                <a:cs typeface="Times New Roman" pitchFamily="18" charset="0"/>
              </a:rPr>
              <a:t>Hence, the area attracts several cetacean species and is part of the "Cetacean Sanctuary" protected area, established to preserve the richness and variety of the ecosystem.</a:t>
            </a:r>
          </a:p>
        </p:txBody>
      </p:sp>
      <p:sp>
        <p:nvSpPr>
          <p:cNvPr id="4" name="Segnaposto numero diapositiva 3"/>
          <p:cNvSpPr>
            <a:spLocks noGrp="1"/>
          </p:cNvSpPr>
          <p:nvPr>
            <p:ph type="sldNum" sz="quarter" idx="10"/>
          </p:nvPr>
        </p:nvSpPr>
        <p:spPr/>
        <p:txBody>
          <a:bodyPr/>
          <a:lstStyle/>
          <a:p>
            <a:fld id="{5DBE968E-ADBA-425D-BFD6-02121DDF905A}" type="slidenum">
              <a:rPr lang="it-IT" smtClean="0"/>
              <a:pPr/>
              <a:t>3</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5DBE968E-ADBA-425D-BFD6-02121DDF905A}" type="slidenum">
              <a:rPr lang="it-IT" smtClean="0"/>
              <a:pPr/>
              <a:t>4</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5DBE968E-ADBA-425D-BFD6-02121DDF905A}" type="slidenum">
              <a:rPr lang="it-IT" smtClean="0"/>
              <a:pPr/>
              <a:t>5</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ADCP provides ancillary data, in particular the echo intensity profile that is dependent on the presence of </a:t>
            </a:r>
            <a:r>
              <a:rPr lang="en-GB" sz="1200" kern="1200" dirty="0" err="1" smtClean="0">
                <a:solidFill>
                  <a:schemeClr val="tx1"/>
                </a:solidFill>
                <a:latin typeface="+mn-lt"/>
                <a:ea typeface="+mn-ea"/>
                <a:cs typeface="+mn-cs"/>
              </a:rPr>
              <a:t>scatterers</a:t>
            </a:r>
            <a:r>
              <a:rPr lang="en-GB" sz="1200" kern="1200" dirty="0" smtClean="0">
                <a:solidFill>
                  <a:schemeClr val="tx1"/>
                </a:solidFill>
                <a:latin typeface="+mn-lt"/>
                <a:ea typeface="+mn-ea"/>
                <a:cs typeface="+mn-cs"/>
              </a:rPr>
              <a:t> (e.g., biomass, sediment, bubbles) in the water column.</a:t>
            </a:r>
          </a:p>
          <a:p>
            <a:r>
              <a:rPr lang="en-GB" sz="1200" kern="1200" dirty="0" smtClean="0">
                <a:solidFill>
                  <a:schemeClr val="tx1"/>
                </a:solidFill>
                <a:latin typeface="+mn-lt"/>
                <a:ea typeface="+mn-ea"/>
                <a:cs typeface="+mn-cs"/>
              </a:rPr>
              <a:t>The analysis of these data has been successfully applied in different scientific investigations, such as the detection of zooplankton migration, suspended sediments, sea surface conditions.</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Different</a:t>
            </a:r>
            <a:r>
              <a:rPr lang="en-GB" sz="1200" kern="1200" baseline="0" dirty="0" smtClean="0">
                <a:solidFill>
                  <a:schemeClr val="tx1"/>
                </a:solidFill>
                <a:latin typeface="+mn-lt"/>
                <a:ea typeface="+mn-ea"/>
                <a:cs typeface="+mn-cs"/>
              </a:rPr>
              <a:t> configuration set-ups.</a:t>
            </a:r>
          </a:p>
          <a:p>
            <a:r>
              <a:rPr lang="en-GB" sz="1200" kern="1200" baseline="0" dirty="0" smtClean="0">
                <a:solidFill>
                  <a:schemeClr val="tx1"/>
                </a:solidFill>
                <a:latin typeface="+mn-lt"/>
                <a:ea typeface="+mn-ea"/>
                <a:cs typeface="+mn-cs"/>
              </a:rPr>
              <a:t>All deployment oriented to the investigation of air-sea interactions (i.e., winds &amp; waves by ADCP).</a:t>
            </a:r>
            <a:endParaRPr lang="it-IT" sz="1200" kern="1200" dirty="0">
              <a:solidFill>
                <a:schemeClr val="tx1"/>
              </a:solidFill>
              <a:latin typeface="+mn-lt"/>
              <a:ea typeface="+mn-ea"/>
              <a:cs typeface="+mn-cs"/>
            </a:endParaRPr>
          </a:p>
        </p:txBody>
      </p:sp>
      <p:sp>
        <p:nvSpPr>
          <p:cNvPr id="4" name="Segnaposto numero diapositiva 3"/>
          <p:cNvSpPr>
            <a:spLocks noGrp="1"/>
          </p:cNvSpPr>
          <p:nvPr>
            <p:ph type="sldNum" sz="quarter" idx="10"/>
          </p:nvPr>
        </p:nvSpPr>
        <p:spPr/>
        <p:txBody>
          <a:bodyPr/>
          <a:lstStyle/>
          <a:p>
            <a:fld id="{5DBE968E-ADBA-425D-BFD6-02121DDF905A}" type="slidenum">
              <a:rPr lang="it-IT" smtClean="0"/>
              <a:pPr/>
              <a:t>6</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lnSpcReduction="10000"/>
          </a:bodyPr>
          <a:lstStyle/>
          <a:p>
            <a:r>
              <a:rPr lang="en-US" sz="1800" b="0" dirty="0" smtClean="0">
                <a:latin typeface="+mn-lt"/>
              </a:rPr>
              <a:t>1. http://</a:t>
            </a:r>
            <a:r>
              <a:rPr lang="it-IT" sz="1800" b="0" dirty="0" smtClean="0">
                <a:latin typeface="+mn-lt"/>
              </a:rPr>
              <a:t>www.science.oregonstate.edu/</a:t>
            </a:r>
            <a:r>
              <a:rPr lang="it-IT" sz="1800" b="0" dirty="0" err="1" smtClean="0">
                <a:latin typeface="+mn-lt"/>
              </a:rPr>
              <a:t>ocean.productivity</a:t>
            </a:r>
            <a:endParaRPr lang="it-IT" sz="1800" b="0" dirty="0" smtClean="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it-IT" sz="1800" b="0" dirty="0" smtClean="0">
                <a:latin typeface="+mn-lt"/>
              </a:rPr>
              <a:t>2.</a:t>
            </a:r>
            <a:r>
              <a:rPr lang="it-IT" sz="1800" b="0" baseline="0" dirty="0" smtClean="0">
                <a:latin typeface="+mn-lt"/>
              </a:rPr>
              <a:t> </a:t>
            </a:r>
            <a:r>
              <a:rPr lang="en-US" sz="1800" b="0" dirty="0" smtClean="0">
                <a:latin typeface="+mn-lt"/>
              </a:rPr>
              <a:t>Monthly mean daily cycle of backscatter strength values at </a:t>
            </a:r>
            <a:r>
              <a:rPr lang="it-IT" sz="1800" b="0" dirty="0" err="1" smtClean="0">
                <a:latin typeface="+mn-lt"/>
              </a:rPr>
              <a:t>different</a:t>
            </a:r>
            <a:r>
              <a:rPr lang="it-IT" sz="1800" b="0" dirty="0" smtClean="0">
                <a:latin typeface="+mn-lt"/>
              </a:rPr>
              <a:t> </a:t>
            </a:r>
            <a:r>
              <a:rPr lang="it-IT" sz="1800" b="0" dirty="0" err="1" smtClean="0">
                <a:latin typeface="+mn-lt"/>
              </a:rPr>
              <a:t>depths</a:t>
            </a:r>
            <a:r>
              <a:rPr lang="it-IT" sz="1800" b="0" dirty="0" smtClean="0">
                <a:latin typeface="+mn-lt"/>
              </a:rPr>
              <a:t>.</a:t>
            </a:r>
          </a:p>
          <a:p>
            <a:endParaRPr lang="it-IT" sz="1800" b="0" dirty="0" smtClean="0">
              <a:latin typeface="+mn-lt"/>
            </a:endParaRPr>
          </a:p>
          <a:p>
            <a:r>
              <a:rPr lang="it-IT" sz="1800" b="0" kern="1200" baseline="0" dirty="0" err="1" smtClean="0">
                <a:solidFill>
                  <a:schemeClr val="tx1"/>
                </a:solidFill>
                <a:latin typeface="+mn-lt"/>
                <a:ea typeface="+mn-ea"/>
                <a:cs typeface="+mn-cs"/>
              </a:rPr>
              <a:t>Considering</a:t>
            </a:r>
            <a:r>
              <a:rPr lang="it-IT" sz="1800" b="0" kern="1200" baseline="0" dirty="0" smtClean="0">
                <a:solidFill>
                  <a:schemeClr val="tx1"/>
                </a:solidFill>
                <a:latin typeface="+mn-lt"/>
                <a:ea typeface="+mn-ea"/>
                <a:cs typeface="+mn-cs"/>
              </a:rPr>
              <a:t> the </a:t>
            </a:r>
            <a:r>
              <a:rPr lang="it-IT" sz="1800" b="0" kern="1200" baseline="0" dirty="0" err="1" smtClean="0">
                <a:solidFill>
                  <a:schemeClr val="tx1"/>
                </a:solidFill>
                <a:latin typeface="+mn-lt"/>
                <a:ea typeface="+mn-ea"/>
                <a:cs typeface="+mn-cs"/>
              </a:rPr>
              <a:t>normal</a:t>
            </a:r>
            <a:r>
              <a:rPr lang="it-IT" sz="1800" b="0" kern="1200" baseline="0" dirty="0" smtClean="0">
                <a:solidFill>
                  <a:schemeClr val="tx1"/>
                </a:solidFill>
                <a:latin typeface="+mn-lt"/>
                <a:ea typeface="+mn-ea"/>
                <a:cs typeface="+mn-cs"/>
              </a:rPr>
              <a:t> </a:t>
            </a:r>
            <a:r>
              <a:rPr lang="it-IT" sz="1800" b="0" kern="1200" baseline="0" dirty="0" err="1" smtClean="0">
                <a:solidFill>
                  <a:schemeClr val="tx1"/>
                </a:solidFill>
                <a:latin typeface="+mn-lt"/>
                <a:ea typeface="+mn-ea"/>
                <a:cs typeface="+mn-cs"/>
              </a:rPr>
              <a:t>delay</a:t>
            </a:r>
            <a:r>
              <a:rPr lang="it-IT" sz="1800" b="0" kern="1200" baseline="0" dirty="0" smtClean="0">
                <a:solidFill>
                  <a:schemeClr val="tx1"/>
                </a:solidFill>
                <a:latin typeface="+mn-lt"/>
                <a:ea typeface="+mn-ea"/>
                <a:cs typeface="+mn-cs"/>
              </a:rPr>
              <a:t> </a:t>
            </a:r>
            <a:r>
              <a:rPr lang="en-US" sz="1800" b="0" kern="1200" baseline="0" dirty="0" smtClean="0">
                <a:solidFill>
                  <a:schemeClr val="tx1"/>
                </a:solidFill>
                <a:latin typeface="+mn-lt"/>
                <a:ea typeface="+mn-ea"/>
                <a:cs typeface="+mn-cs"/>
              </a:rPr>
              <a:t>of about 1 month between peaks of surface production and the increase in zooplankton biomass values of NPP may help to interpret the ADCP observed </a:t>
            </a:r>
            <a:r>
              <a:rPr lang="it-IT" sz="1800" b="0" kern="1200" baseline="0" dirty="0" err="1" smtClean="0">
                <a:solidFill>
                  <a:schemeClr val="tx1"/>
                </a:solidFill>
                <a:latin typeface="+mn-lt"/>
                <a:ea typeface="+mn-ea"/>
                <a:cs typeface="+mn-cs"/>
              </a:rPr>
              <a:t>profiles</a:t>
            </a:r>
            <a:r>
              <a:rPr lang="it-IT" sz="1800" b="0" kern="1200" baseline="0" dirty="0" smtClean="0">
                <a:solidFill>
                  <a:schemeClr val="tx1"/>
                </a:solidFill>
                <a:latin typeface="+mn-lt"/>
                <a:ea typeface="+mn-ea"/>
                <a:cs typeface="+mn-cs"/>
              </a:rPr>
              <a:t>.</a:t>
            </a:r>
          </a:p>
          <a:p>
            <a:endParaRPr lang="it-IT" sz="1800" b="0" kern="1200" dirty="0" smtClean="0">
              <a:solidFill>
                <a:schemeClr val="tx1"/>
              </a:solidFill>
              <a:latin typeface="+mn-lt"/>
              <a:ea typeface="+mn-ea"/>
              <a:cs typeface="+mn-cs"/>
            </a:endParaRPr>
          </a:p>
          <a:p>
            <a:r>
              <a:rPr lang="en-US" sz="1800" b="0" kern="1200" baseline="0" dirty="0" smtClean="0">
                <a:solidFill>
                  <a:schemeClr val="tx1"/>
                </a:solidFill>
                <a:latin typeface="+mn-lt"/>
                <a:ea typeface="+mn-ea"/>
                <a:cs typeface="+mn-cs"/>
              </a:rPr>
              <a:t>The measure of the echo intensity scattered by the ocean is usually given in terms of volume backscattering strength (</a:t>
            </a:r>
            <a:r>
              <a:rPr lang="en-US" sz="1800" b="0" kern="1200" baseline="0" dirty="0" err="1" smtClean="0">
                <a:solidFill>
                  <a:schemeClr val="tx1"/>
                </a:solidFill>
                <a:latin typeface="+mn-lt"/>
                <a:ea typeface="+mn-ea"/>
                <a:cs typeface="+mn-cs"/>
              </a:rPr>
              <a:t>Sv</a:t>
            </a:r>
            <a:r>
              <a:rPr lang="it-IT" sz="1800" b="0" kern="1200" baseline="0" dirty="0" smtClean="0">
                <a:solidFill>
                  <a:schemeClr val="tx1"/>
                </a:solidFill>
                <a:latin typeface="+mn-lt"/>
                <a:ea typeface="+mn-ea"/>
                <a:cs typeface="+mn-cs"/>
              </a:rPr>
              <a:t>) in </a:t>
            </a:r>
            <a:r>
              <a:rPr lang="it-IT" sz="1800" b="0" kern="1200" baseline="0" dirty="0" err="1" smtClean="0">
                <a:solidFill>
                  <a:schemeClr val="tx1"/>
                </a:solidFill>
                <a:latin typeface="+mn-lt"/>
                <a:ea typeface="+mn-ea"/>
                <a:cs typeface="+mn-cs"/>
              </a:rPr>
              <a:t>dB</a:t>
            </a:r>
            <a:r>
              <a:rPr lang="it-IT" sz="1800" b="0" kern="1200" baseline="0" dirty="0" smtClean="0">
                <a:solidFill>
                  <a:schemeClr val="tx1"/>
                </a:solidFill>
                <a:latin typeface="+mn-lt"/>
                <a:ea typeface="+mn-ea"/>
                <a:cs typeface="+mn-cs"/>
              </a:rPr>
              <a:t> re (4 m)−1.</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latin typeface="+mn-lt"/>
                <a:cs typeface="Times New Roman" pitchFamily="18" charset="0"/>
              </a:rPr>
              <a:t>The </a:t>
            </a:r>
            <a:r>
              <a:rPr lang="en-US" sz="1800" b="0" dirty="0" smtClean="0">
                <a:solidFill>
                  <a:schemeClr val="tx2"/>
                </a:solidFill>
                <a:latin typeface="+mn-lt"/>
                <a:cs typeface="Times New Roman" pitchFamily="18" charset="0"/>
              </a:rPr>
              <a:t>backscatter strength </a:t>
            </a:r>
            <a:r>
              <a:rPr lang="en-US" sz="1800" b="0" dirty="0" smtClean="0">
                <a:latin typeface="+mn-lt"/>
                <a:cs typeface="Times New Roman" pitchFamily="18" charset="0"/>
              </a:rPr>
              <a:t>(</a:t>
            </a:r>
            <a:r>
              <a:rPr lang="en-US" sz="1800" b="0" dirty="0" err="1" smtClean="0">
                <a:latin typeface="+mn-lt"/>
                <a:cs typeface="Times New Roman" pitchFamily="18" charset="0"/>
              </a:rPr>
              <a:t>Sv</a:t>
            </a:r>
            <a:r>
              <a:rPr lang="en-US" sz="1800" b="0" dirty="0" smtClean="0">
                <a:latin typeface="+mn-lt"/>
                <a:cs typeface="Times New Roman" pitchFamily="18" charset="0"/>
              </a:rPr>
              <a:t>) was computed for each beam and then averaged following the expression proposed by </a:t>
            </a:r>
            <a:r>
              <a:rPr lang="en-US" sz="1800" b="0" dirty="0" err="1" smtClean="0">
                <a:latin typeface="+mn-lt"/>
                <a:cs typeface="Times New Roman" pitchFamily="18" charset="0"/>
              </a:rPr>
              <a:t>Deines</a:t>
            </a:r>
            <a:r>
              <a:rPr lang="en-US" sz="1800" b="0" dirty="0" smtClean="0">
                <a:latin typeface="+mn-lt"/>
                <a:cs typeface="Times New Roman" pitchFamily="18" charset="0"/>
              </a:rPr>
              <a:t> (1999)</a:t>
            </a:r>
            <a:r>
              <a:rPr lang="en-US" sz="1800" b="0" baseline="0" dirty="0" smtClean="0">
                <a:latin typeface="+mn-lt"/>
                <a:cs typeface="Times New Roman" pitchFamily="18" charset="0"/>
              </a:rPr>
              <a:t> and </a:t>
            </a:r>
            <a:r>
              <a:rPr lang="en-US" sz="1800" b="0" dirty="0" err="1" smtClean="0">
                <a:latin typeface="+mn-lt"/>
                <a:cs typeface="Times New Roman" pitchFamily="18" charset="0"/>
              </a:rPr>
              <a:t>Gostiaux</a:t>
            </a:r>
            <a:r>
              <a:rPr lang="en-US" sz="1800" b="0" dirty="0" smtClean="0">
                <a:latin typeface="+mn-lt"/>
                <a:cs typeface="Times New Roman" pitchFamily="18" charset="0"/>
              </a:rPr>
              <a:t> and </a:t>
            </a:r>
            <a:r>
              <a:rPr lang="en-US" sz="1800" b="0" dirty="0" err="1" smtClean="0">
                <a:latin typeface="+mn-lt"/>
                <a:cs typeface="Times New Roman" pitchFamily="18" charset="0"/>
              </a:rPr>
              <a:t>Varen</a:t>
            </a:r>
            <a:r>
              <a:rPr lang="en-US" sz="1800" b="0" dirty="0" smtClean="0">
                <a:latin typeface="+mn-lt"/>
                <a:cs typeface="Times New Roman" pitchFamily="18" charset="0"/>
              </a:rPr>
              <a:t> </a:t>
            </a:r>
            <a:r>
              <a:rPr lang="en-US" sz="1800" b="0" dirty="0" err="1" smtClean="0">
                <a:latin typeface="+mn-lt"/>
                <a:cs typeface="Times New Roman" pitchFamily="18" charset="0"/>
              </a:rPr>
              <a:t>Haren</a:t>
            </a:r>
            <a:r>
              <a:rPr lang="en-US" sz="1800" b="0" dirty="0" smtClean="0">
                <a:latin typeface="+mn-lt"/>
                <a:cs typeface="Times New Roman" pitchFamily="18" charset="0"/>
              </a:rPr>
              <a:t> (2010).</a:t>
            </a:r>
          </a:p>
          <a:p>
            <a:endParaRPr lang="it-IT" sz="1400" kern="1200" dirty="0" smtClean="0">
              <a:solidFill>
                <a:schemeClr val="tx1"/>
              </a:solidFill>
              <a:latin typeface="+mn-lt"/>
              <a:ea typeface="+mn-ea"/>
              <a:cs typeface="+mn-cs"/>
            </a:endParaRPr>
          </a:p>
          <a:p>
            <a:r>
              <a:rPr lang="it-IT" sz="1200" kern="1200" baseline="0" dirty="0" smtClean="0">
                <a:solidFill>
                  <a:schemeClr val="tx1"/>
                </a:solidFill>
                <a:latin typeface="+mn-lt"/>
                <a:ea typeface="+mn-ea"/>
                <a:cs typeface="+mn-cs"/>
              </a:rPr>
              <a:t>The </a:t>
            </a:r>
            <a:r>
              <a:rPr lang="it-IT" sz="1200" kern="1200" baseline="0" dirty="0" err="1" smtClean="0">
                <a:solidFill>
                  <a:schemeClr val="tx1"/>
                </a:solidFill>
                <a:latin typeface="+mn-lt"/>
                <a:ea typeface="+mn-ea"/>
                <a:cs typeface="+mn-cs"/>
              </a:rPr>
              <a:t>used</a:t>
            </a:r>
            <a:r>
              <a:rPr lang="it-IT" sz="1200" kern="1200" baseline="0" dirty="0" smtClean="0">
                <a:solidFill>
                  <a:schemeClr val="tx1"/>
                </a:solidFill>
                <a:latin typeface="+mn-lt"/>
                <a:ea typeface="+mn-ea"/>
                <a:cs typeface="+mn-cs"/>
              </a:rPr>
              <a:t> Sv </a:t>
            </a:r>
            <a:r>
              <a:rPr lang="it-IT" sz="1200" kern="1200" baseline="0" dirty="0" err="1" smtClean="0">
                <a:solidFill>
                  <a:schemeClr val="tx1"/>
                </a:solidFill>
                <a:latin typeface="+mn-lt"/>
                <a:ea typeface="+mn-ea"/>
                <a:cs typeface="+mn-cs"/>
              </a:rPr>
              <a:t>values</a:t>
            </a:r>
            <a:r>
              <a:rPr lang="it-IT"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have been computed using Eq. (5), discarding the bin closest to the transducer, as well as the one closest to the sea surface since it may be strongly affected by the atmosphere</a:t>
            </a:r>
            <a:r>
              <a:rPr lang="it-IT" sz="1400" kern="1200" baseline="0" dirty="0" smtClean="0">
                <a:solidFill>
                  <a:schemeClr val="tx1"/>
                </a:solidFill>
                <a:latin typeface="+mn-lt"/>
                <a:ea typeface="+mn-ea"/>
                <a:cs typeface="+mn-cs"/>
              </a:rPr>
              <a:t>.</a:t>
            </a:r>
          </a:p>
          <a:p>
            <a:r>
              <a:rPr lang="en-US" sz="1200" kern="1200" baseline="0" dirty="0" smtClean="0">
                <a:solidFill>
                  <a:schemeClr val="tx1"/>
                </a:solidFill>
                <a:latin typeface="+mn-lt"/>
                <a:ea typeface="+mn-ea"/>
                <a:cs typeface="+mn-cs"/>
              </a:rPr>
              <a:t>The pattern of backscattering strength values is consistent with NPP trends with an expected delay of about 1 month between the peak of surface primary production and the response by the zooplankton community. Indeed, the peak of zooplankton biomass is recorded in April–May (Fig. 4) after the peak of NPP in March–April.</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Despite the significant inter-annual differences, a fairly constant characteristic in the time series of the monthly mean hourly </a:t>
            </a:r>
            <a:r>
              <a:rPr lang="en-US" sz="1200" kern="1200" baseline="0" dirty="0" err="1" smtClean="0">
                <a:solidFill>
                  <a:schemeClr val="tx1"/>
                </a:solidFill>
                <a:latin typeface="+mn-lt"/>
                <a:ea typeface="+mn-ea"/>
                <a:cs typeface="+mn-cs"/>
              </a:rPr>
              <a:t>Sv</a:t>
            </a:r>
            <a:r>
              <a:rPr lang="en-US" sz="1200" kern="1200" baseline="0" dirty="0" smtClean="0">
                <a:solidFill>
                  <a:schemeClr val="tx1"/>
                </a:solidFill>
                <a:latin typeface="+mn-lt"/>
                <a:ea typeface="+mn-ea"/>
                <a:cs typeface="+mn-cs"/>
              </a:rPr>
              <a:t> data is the presence of a marked daily cycle, with</a:t>
            </a:r>
          </a:p>
          <a:p>
            <a:r>
              <a:rPr lang="en-US" sz="1200" kern="1200" baseline="0" dirty="0" smtClean="0">
                <a:solidFill>
                  <a:schemeClr val="tx1"/>
                </a:solidFill>
                <a:latin typeface="+mn-lt"/>
                <a:ea typeface="+mn-ea"/>
                <a:cs typeface="+mn-cs"/>
              </a:rPr>
              <a:t>low values during the daylight and high ones in the night. In correspondence with the sudden changes in the </a:t>
            </a:r>
            <a:r>
              <a:rPr lang="en-US" sz="1200" kern="1200" baseline="0" dirty="0" err="1" smtClean="0">
                <a:solidFill>
                  <a:schemeClr val="tx1"/>
                </a:solidFill>
                <a:latin typeface="+mn-lt"/>
                <a:ea typeface="+mn-ea"/>
                <a:cs typeface="+mn-cs"/>
              </a:rPr>
              <a:t>Sv</a:t>
            </a:r>
            <a:r>
              <a:rPr lang="en-US" sz="1200" kern="1200" baseline="0" dirty="0" smtClean="0">
                <a:solidFill>
                  <a:schemeClr val="tx1"/>
                </a:solidFill>
                <a:latin typeface="+mn-lt"/>
                <a:ea typeface="+mn-ea"/>
                <a:cs typeface="+mn-cs"/>
              </a:rPr>
              <a:t> signal, negative peaks in the early morning and positive ones in the afternoon are found in the monthly time series of the vertical velocity mean hourly values.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 noteworthy agreement results between the time of sunrise and sunset at the mooring position, and the time at which the lowest and highest daily values of both vertical velocity and </a:t>
            </a:r>
            <a:r>
              <a:rPr lang="en-US" sz="1200" kern="1200" baseline="0" dirty="0" err="1" smtClean="0">
                <a:solidFill>
                  <a:schemeClr val="tx1"/>
                </a:solidFill>
                <a:latin typeface="+mn-lt"/>
                <a:ea typeface="+mn-ea"/>
                <a:cs typeface="+mn-cs"/>
              </a:rPr>
              <a:t>Sv</a:t>
            </a:r>
            <a:r>
              <a:rPr lang="en-US" sz="1200" kern="1200" baseline="0" dirty="0" smtClean="0">
                <a:solidFill>
                  <a:schemeClr val="tx1"/>
                </a:solidFill>
                <a:latin typeface="+mn-lt"/>
                <a:ea typeface="+mn-ea"/>
                <a:cs typeface="+mn-cs"/>
              </a:rPr>
              <a:t> hourly changes occur, especially for the third period when the used sampling time is set at 30 min. It should be noted that significant values of vertical velocity are recorded almost exclusively for a short time around dusk and dawn.</a:t>
            </a:r>
          </a:p>
          <a:p>
            <a:r>
              <a:rPr lang="en-US" sz="1200" kern="1200" baseline="0" dirty="0" smtClean="0">
                <a:solidFill>
                  <a:schemeClr val="tx1"/>
                </a:solidFill>
                <a:latin typeface="+mn-lt"/>
                <a:ea typeface="+mn-ea"/>
                <a:cs typeface="+mn-cs"/>
              </a:rPr>
              <a:t>This characteristic suggests that these velocities are related mainly to displacements of the scatter elements rather than to vertical motions of the water masses.</a:t>
            </a:r>
          </a:p>
          <a:p>
            <a:endParaRPr lang="en-US" sz="1200" kern="1200" baseline="0" dirty="0" smtClean="0">
              <a:solidFill>
                <a:schemeClr val="tx1"/>
              </a:solidFill>
              <a:latin typeface="+mn-lt"/>
              <a:ea typeface="+mn-ea"/>
              <a:cs typeface="+mn-cs"/>
            </a:endParaRPr>
          </a:p>
          <a:p>
            <a:r>
              <a:rPr lang="en-US" sz="1400" dirty="0" smtClean="0"/>
              <a:t>Results mentioned above can be ascribed to the </a:t>
            </a:r>
            <a:r>
              <a:rPr lang="en-US" sz="1400" dirty="0" err="1" smtClean="0"/>
              <a:t>diel</a:t>
            </a:r>
            <a:r>
              <a:rPr lang="en-US" sz="1400" dirty="0" smtClean="0"/>
              <a:t> vertical migration performed by several species of the zooplankton population. This is a vertical movement, generally involving a 24 h cycle, the causes of which are not yet fully understood (</a:t>
            </a:r>
            <a:r>
              <a:rPr lang="en-US" sz="1400" dirty="0" err="1" smtClean="0"/>
              <a:t>Ringelberg</a:t>
            </a:r>
            <a:r>
              <a:rPr lang="en-US" sz="1400" dirty="0" smtClean="0"/>
              <a:t>, 2010). Three main patterns have been identified: “normal” or “nocturnal” DVM involves animals moving</a:t>
            </a:r>
          </a:p>
          <a:p>
            <a:r>
              <a:rPr lang="en-US" sz="1400" dirty="0" smtClean="0"/>
              <a:t>deeper in the water column during the day and shallower at night. A less common </a:t>
            </a:r>
            <a:r>
              <a:rPr lang="en-US" sz="1400" dirty="0" err="1" smtClean="0"/>
              <a:t>behaviour</a:t>
            </a:r>
            <a:r>
              <a:rPr lang="en-US" sz="1400" dirty="0" smtClean="0"/>
              <a:t> is exhibited by a slow descent following arrival at the surface at dusk, and a</a:t>
            </a:r>
            <a:r>
              <a:rPr lang="en-US" sz="1400" baseline="0" dirty="0" smtClean="0"/>
              <a:t> s</a:t>
            </a:r>
            <a:r>
              <a:rPr lang="en-US" sz="1400" dirty="0" smtClean="0"/>
              <a:t>ubsequent second ascent to the surface towards the end of the night, prior to the dawn descent (“twilight migration”). Other species or live stages undergo “reverse migration”, where the</a:t>
            </a:r>
            <a:r>
              <a:rPr lang="en-US" sz="1400" baseline="0" dirty="0" smtClean="0"/>
              <a:t> </a:t>
            </a:r>
            <a:r>
              <a:rPr lang="it-IT" sz="1400" dirty="0" err="1" smtClean="0"/>
              <a:t>zooplankton</a:t>
            </a:r>
            <a:r>
              <a:rPr lang="it-IT" sz="1400" dirty="0" smtClean="0"/>
              <a:t> </a:t>
            </a:r>
            <a:r>
              <a:rPr lang="it-IT" sz="1400" dirty="0" err="1" smtClean="0"/>
              <a:t>ascend</a:t>
            </a:r>
            <a:r>
              <a:rPr lang="it-IT" sz="1400" dirty="0" smtClean="0"/>
              <a:t> at </a:t>
            </a:r>
            <a:r>
              <a:rPr lang="it-IT" sz="1400" dirty="0" err="1" smtClean="0"/>
              <a:t>dawn</a:t>
            </a:r>
            <a:r>
              <a:rPr lang="it-IT" sz="1400" dirty="0" smtClean="0"/>
              <a:t> and </a:t>
            </a:r>
            <a:r>
              <a:rPr lang="it-IT" sz="1400" dirty="0" err="1" smtClean="0"/>
              <a:t>descend</a:t>
            </a:r>
            <a:r>
              <a:rPr lang="it-IT" sz="1400" dirty="0" smtClean="0"/>
              <a:t> at </a:t>
            </a:r>
            <a:r>
              <a:rPr lang="it-IT" sz="1400" dirty="0" err="1" smtClean="0"/>
              <a:t>dusk</a:t>
            </a:r>
            <a:r>
              <a:rPr lang="it-IT" sz="1400" dirty="0" smtClean="0"/>
              <a:t>.</a:t>
            </a:r>
          </a:p>
          <a:p>
            <a:endParaRPr lang="it-IT" sz="1400" kern="1200" dirty="0" smtClean="0">
              <a:solidFill>
                <a:schemeClr val="tx1"/>
              </a:solidFill>
              <a:latin typeface="+mn-lt"/>
              <a:ea typeface="+mn-ea"/>
              <a:cs typeface="+mn-cs"/>
            </a:endParaRPr>
          </a:p>
          <a:p>
            <a:endParaRPr lang="it-IT" sz="1200" kern="1200" dirty="0" smtClean="0">
              <a:solidFill>
                <a:schemeClr val="tx1"/>
              </a:solidFill>
              <a:latin typeface="+mn-lt"/>
              <a:ea typeface="+mn-ea"/>
              <a:cs typeface="+mn-cs"/>
            </a:endParaRPr>
          </a:p>
        </p:txBody>
      </p:sp>
      <p:sp>
        <p:nvSpPr>
          <p:cNvPr id="4" name="Segnaposto numero diapositiva 3"/>
          <p:cNvSpPr>
            <a:spLocks noGrp="1"/>
          </p:cNvSpPr>
          <p:nvPr>
            <p:ph type="sldNum" sz="quarter" idx="10"/>
          </p:nvPr>
        </p:nvSpPr>
        <p:spPr/>
        <p:txBody>
          <a:bodyPr/>
          <a:lstStyle/>
          <a:p>
            <a:fld id="{5DBE968E-ADBA-425D-BFD6-02121DDF905A}" type="slidenum">
              <a:rPr lang="it-IT" smtClean="0"/>
              <a:pPr/>
              <a:t>7</a:t>
            </a:fld>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fontScale="77500" lnSpcReduction="20000"/>
          </a:bodyPr>
          <a:lstStyle/>
          <a:p>
            <a:r>
              <a:rPr lang="en-GB" sz="1200" kern="1200" dirty="0" smtClean="0">
                <a:solidFill>
                  <a:schemeClr val="tx1"/>
                </a:solidFill>
                <a:latin typeface="+mn-lt"/>
                <a:ea typeface="+mn-ea"/>
                <a:cs typeface="+mn-cs"/>
              </a:rPr>
              <a:t>RESULTS</a:t>
            </a:r>
          </a:p>
          <a:p>
            <a:r>
              <a:rPr lang="en-GB" sz="1200" kern="1200" dirty="0" smtClean="0">
                <a:solidFill>
                  <a:schemeClr val="tx1"/>
                </a:solidFill>
                <a:latin typeface="+mn-lt"/>
                <a:ea typeface="+mn-ea"/>
                <a:cs typeface="+mn-cs"/>
              </a:rPr>
              <a:t>At seasonal scale, the biomass follows the NPP signal with a delay of about 1 month having higher values in April and May and a secondary maximum in January or February; lower values are generally observed in autumn.</a:t>
            </a:r>
            <a:endParaRPr lang="it-IT"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The prevailing vertical migration pattern is the 24 hours cycle performed by the zooplankton swimming upward at sunset and downward at sunrise. A second pattern having a 12 hours cycle is also identified, the twilight migration, in particular in the measurements with 30 minutes temporal resolution.</a:t>
            </a:r>
            <a:endParaRPr lang="it-IT"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Furthermore, the analysis of both </a:t>
            </a:r>
            <a:r>
              <a:rPr lang="en-GB" sz="1200" i="1" kern="1200" dirty="0" err="1" smtClean="0">
                <a:solidFill>
                  <a:schemeClr val="tx1"/>
                </a:solidFill>
                <a:latin typeface="+mn-lt"/>
                <a:ea typeface="+mn-ea"/>
                <a:cs typeface="+mn-cs"/>
              </a:rPr>
              <a:t>Sv</a:t>
            </a:r>
            <a:r>
              <a:rPr lang="en-GB" sz="1200" kern="1200" dirty="0" smtClean="0">
                <a:solidFill>
                  <a:schemeClr val="tx1"/>
                </a:solidFill>
                <a:latin typeface="+mn-lt"/>
                <a:ea typeface="+mn-ea"/>
                <a:cs typeface="+mn-cs"/>
              </a:rPr>
              <a:t> and vertical velocity data suggests that changes in composition of the zooplankton population may occur during the three years of continuous monitoring.</a:t>
            </a:r>
            <a:endParaRPr lang="it-IT"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Although no biological sampling was performed during the experiments, the results of several studies made in adjacent areas and the zooplankton composition there reported can help in interpreting the findings of this ADCP data analysis. Among the </a:t>
            </a:r>
            <a:r>
              <a:rPr lang="en-GB" sz="1200" kern="1200" dirty="0" err="1" smtClean="0">
                <a:solidFill>
                  <a:schemeClr val="tx1"/>
                </a:solidFill>
                <a:latin typeface="+mn-lt"/>
                <a:ea typeface="+mn-ea"/>
                <a:cs typeface="+mn-cs"/>
              </a:rPr>
              <a:t>mesozooplanktonic</a:t>
            </a:r>
            <a:r>
              <a:rPr lang="en-GB" sz="1200" kern="1200" dirty="0" smtClean="0">
                <a:solidFill>
                  <a:schemeClr val="tx1"/>
                </a:solidFill>
                <a:latin typeface="+mn-lt"/>
                <a:ea typeface="+mn-ea"/>
                <a:cs typeface="+mn-cs"/>
              </a:rPr>
              <a:t> species abundantly found in those studies such as </a:t>
            </a:r>
            <a:r>
              <a:rPr lang="en-GB" sz="1200" i="1" kern="1200" dirty="0" err="1" smtClean="0">
                <a:solidFill>
                  <a:schemeClr val="tx1"/>
                </a:solidFill>
                <a:latin typeface="+mn-lt"/>
                <a:ea typeface="+mn-ea"/>
                <a:cs typeface="+mn-cs"/>
              </a:rPr>
              <a:t>Clausocalanus</a:t>
            </a:r>
            <a:r>
              <a:rPr lang="en-GB" sz="1200" kern="1200" dirty="0" smtClean="0">
                <a:solidFill>
                  <a:schemeClr val="tx1"/>
                </a:solidFill>
                <a:latin typeface="+mn-lt"/>
                <a:ea typeface="+mn-ea"/>
                <a:cs typeface="+mn-cs"/>
              </a:rPr>
              <a:t> spp., </a:t>
            </a:r>
            <a:r>
              <a:rPr lang="en-GB" sz="1200" i="1" kern="1200" dirty="0" err="1" smtClean="0">
                <a:solidFill>
                  <a:schemeClr val="tx1"/>
                </a:solidFill>
                <a:latin typeface="+mn-lt"/>
                <a:ea typeface="+mn-ea"/>
                <a:cs typeface="+mn-cs"/>
              </a:rPr>
              <a:t>Paracalanus</a:t>
            </a:r>
            <a:r>
              <a:rPr lang="en-GB" sz="1200" kern="1200" dirty="0" smtClean="0">
                <a:solidFill>
                  <a:schemeClr val="tx1"/>
                </a:solidFill>
                <a:latin typeface="+mn-lt"/>
                <a:ea typeface="+mn-ea"/>
                <a:cs typeface="+mn-cs"/>
              </a:rPr>
              <a:t> spp. and </a:t>
            </a:r>
            <a:r>
              <a:rPr lang="en-GB" sz="1200" i="1" kern="1200" dirty="0" err="1" smtClean="0">
                <a:solidFill>
                  <a:schemeClr val="tx1"/>
                </a:solidFill>
                <a:latin typeface="+mn-lt"/>
                <a:ea typeface="+mn-ea"/>
                <a:cs typeface="+mn-cs"/>
              </a:rPr>
              <a:t>Oithona</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spp</a:t>
            </a:r>
            <a:r>
              <a:rPr lang="en-GB" sz="1200" kern="1200" dirty="0" smtClean="0">
                <a:solidFill>
                  <a:schemeClr val="tx1"/>
                </a:solidFill>
                <a:latin typeface="+mn-lt"/>
                <a:ea typeface="+mn-ea"/>
                <a:cs typeface="+mn-cs"/>
              </a:rPr>
              <a:t>, no one species shows a strong </a:t>
            </a:r>
            <a:r>
              <a:rPr lang="en-GB" sz="1200" kern="1200" dirty="0" err="1" smtClean="0">
                <a:solidFill>
                  <a:schemeClr val="tx1"/>
                </a:solidFill>
                <a:latin typeface="+mn-lt"/>
                <a:ea typeface="+mn-ea"/>
                <a:cs typeface="+mn-cs"/>
              </a:rPr>
              <a:t>diel</a:t>
            </a:r>
            <a:r>
              <a:rPr lang="en-GB" sz="1200" kern="1200" dirty="0" smtClean="0">
                <a:solidFill>
                  <a:schemeClr val="tx1"/>
                </a:solidFill>
                <a:latin typeface="+mn-lt"/>
                <a:ea typeface="+mn-ea"/>
                <a:cs typeface="+mn-cs"/>
              </a:rPr>
              <a:t> vertical migration. Indeed, only species of </a:t>
            </a:r>
            <a:r>
              <a:rPr lang="en-GB" sz="1200" i="1" kern="1200" dirty="0" err="1" smtClean="0">
                <a:solidFill>
                  <a:schemeClr val="tx1"/>
                </a:solidFill>
                <a:latin typeface="+mn-lt"/>
                <a:ea typeface="+mn-ea"/>
                <a:cs typeface="+mn-cs"/>
              </a:rPr>
              <a:t>Scolecithricidae</a:t>
            </a:r>
            <a:r>
              <a:rPr lang="en-GB" sz="1200" i="1" kern="1200" dirty="0" smtClean="0">
                <a:solidFill>
                  <a:schemeClr val="tx1"/>
                </a:solidFill>
                <a:latin typeface="+mn-lt"/>
                <a:ea typeface="+mn-ea"/>
                <a:cs typeface="+mn-cs"/>
              </a:rPr>
              <a:t> </a:t>
            </a:r>
            <a:r>
              <a:rPr lang="en-GB" sz="1200" kern="1200" dirty="0" smtClean="0">
                <a:solidFill>
                  <a:schemeClr val="tx1"/>
                </a:solidFill>
                <a:latin typeface="+mn-lt"/>
                <a:ea typeface="+mn-ea"/>
                <a:cs typeface="+mn-cs"/>
              </a:rPr>
              <a:t>family show significant DVM in the area, confirming previous information about the presence of a few strong migrants in the Mediterranean Sea. Thus, it may be supposed that the species mainly responsible for the strong </a:t>
            </a:r>
            <a:r>
              <a:rPr lang="en-GB" sz="1200" i="1" kern="1200" dirty="0" err="1" smtClean="0">
                <a:solidFill>
                  <a:schemeClr val="tx1"/>
                </a:solidFill>
                <a:latin typeface="+mn-lt"/>
                <a:ea typeface="+mn-ea"/>
                <a:cs typeface="+mn-cs"/>
              </a:rPr>
              <a:t>Sv</a:t>
            </a:r>
            <a:r>
              <a:rPr lang="en-GB" sz="1200" kern="1200" dirty="0" smtClean="0">
                <a:solidFill>
                  <a:schemeClr val="tx1"/>
                </a:solidFill>
                <a:latin typeface="+mn-lt"/>
                <a:ea typeface="+mn-ea"/>
                <a:cs typeface="+mn-cs"/>
              </a:rPr>
              <a:t> signal found in some periods of this study, at times of small biomass, are ascribable to the </a:t>
            </a:r>
            <a:r>
              <a:rPr lang="en-GB" sz="1200" kern="1200" dirty="0" err="1" smtClean="0">
                <a:solidFill>
                  <a:schemeClr val="tx1"/>
                </a:solidFill>
                <a:latin typeface="+mn-lt"/>
                <a:ea typeface="+mn-ea"/>
                <a:cs typeface="+mn-cs"/>
              </a:rPr>
              <a:t>macroplanktonic</a:t>
            </a:r>
            <a:r>
              <a:rPr lang="en-GB" sz="1200" kern="1200" dirty="0" smtClean="0">
                <a:solidFill>
                  <a:schemeClr val="tx1"/>
                </a:solidFill>
                <a:latin typeface="+mn-lt"/>
                <a:ea typeface="+mn-ea"/>
                <a:cs typeface="+mn-cs"/>
              </a:rPr>
              <a:t>/</a:t>
            </a:r>
            <a:r>
              <a:rPr lang="en-GB" sz="1200" kern="1200" dirty="0" err="1" smtClean="0">
                <a:solidFill>
                  <a:schemeClr val="tx1"/>
                </a:solidFill>
                <a:latin typeface="+mn-lt"/>
                <a:ea typeface="+mn-ea"/>
                <a:cs typeface="+mn-cs"/>
              </a:rPr>
              <a:t>micronektonic</a:t>
            </a:r>
            <a:r>
              <a:rPr lang="en-GB" sz="1200" kern="1200" dirty="0" smtClean="0">
                <a:solidFill>
                  <a:schemeClr val="tx1"/>
                </a:solidFill>
                <a:latin typeface="+mn-lt"/>
                <a:ea typeface="+mn-ea"/>
                <a:cs typeface="+mn-cs"/>
              </a:rPr>
              <a:t> component. Particularly, the area is dominated by the </a:t>
            </a:r>
            <a:r>
              <a:rPr lang="en-GB" sz="1200" kern="1200" dirty="0" err="1" smtClean="0">
                <a:solidFill>
                  <a:schemeClr val="tx1"/>
                </a:solidFill>
                <a:latin typeface="+mn-lt"/>
                <a:ea typeface="+mn-ea"/>
                <a:cs typeface="+mn-cs"/>
              </a:rPr>
              <a:t>euphausiid</a:t>
            </a:r>
            <a:r>
              <a:rPr lang="en-GB" sz="1200" kern="1200" dirty="0" smtClean="0">
                <a:solidFill>
                  <a:schemeClr val="tx1"/>
                </a:solidFill>
                <a:latin typeface="+mn-lt"/>
                <a:ea typeface="+mn-ea"/>
                <a:cs typeface="+mn-cs"/>
              </a:rPr>
              <a:t> </a:t>
            </a:r>
            <a:r>
              <a:rPr lang="en-GB" sz="1200" i="1" kern="1200" dirty="0" err="1" smtClean="0">
                <a:solidFill>
                  <a:schemeClr val="tx1"/>
                </a:solidFill>
                <a:latin typeface="+mn-lt"/>
                <a:ea typeface="+mn-ea"/>
                <a:cs typeface="+mn-cs"/>
              </a:rPr>
              <a:t>Meganyctiphanes</a:t>
            </a:r>
            <a:r>
              <a:rPr lang="en-GB" sz="1200" i="1" kern="1200" dirty="0" smtClean="0">
                <a:solidFill>
                  <a:schemeClr val="tx1"/>
                </a:solidFill>
                <a:latin typeface="+mn-lt"/>
                <a:ea typeface="+mn-ea"/>
                <a:cs typeface="+mn-cs"/>
              </a:rPr>
              <a:t> </a:t>
            </a:r>
            <a:r>
              <a:rPr lang="en-GB" sz="1200" i="1" kern="1200" dirty="0" err="1" smtClean="0">
                <a:solidFill>
                  <a:schemeClr val="tx1"/>
                </a:solidFill>
                <a:latin typeface="+mn-lt"/>
                <a:ea typeface="+mn-ea"/>
                <a:cs typeface="+mn-cs"/>
              </a:rPr>
              <a:t>norvegica</a:t>
            </a:r>
            <a:r>
              <a:rPr lang="en-GB" sz="1200" kern="1200" dirty="0" smtClean="0">
                <a:solidFill>
                  <a:schemeClr val="tx1"/>
                </a:solidFill>
                <a:latin typeface="+mn-lt"/>
                <a:ea typeface="+mn-ea"/>
                <a:cs typeface="+mn-cs"/>
              </a:rPr>
              <a:t>  which attains its maximum abundance values in August--September. This species is known to perform wide vertical migration and it could be responsible for the maximum amplitude found in ADCP data recorded in September 2005.</a:t>
            </a:r>
            <a:endParaRPr lang="it-IT"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Furthermore, other previous investigations  point out that the </a:t>
            </a:r>
            <a:r>
              <a:rPr lang="en-GB" sz="1200" kern="1200" dirty="0" err="1" smtClean="0">
                <a:solidFill>
                  <a:schemeClr val="tx1"/>
                </a:solidFill>
                <a:latin typeface="+mn-lt"/>
                <a:ea typeface="+mn-ea"/>
                <a:cs typeface="+mn-cs"/>
              </a:rPr>
              <a:t>Ligurian</a:t>
            </a:r>
            <a:r>
              <a:rPr lang="en-GB" sz="1200" kern="1200" dirty="0" smtClean="0">
                <a:solidFill>
                  <a:schemeClr val="tx1"/>
                </a:solidFill>
                <a:latin typeface="+mn-lt"/>
                <a:ea typeface="+mn-ea"/>
                <a:cs typeface="+mn-cs"/>
              </a:rPr>
              <a:t> Sea is characterized by different zooplankton populations whose distribution is related to the main hydrological features of this basin.</a:t>
            </a:r>
            <a:endParaRPr lang="it-IT"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Water masses and marine circulation of the whole Mediterranean Sea, and particularly in the </a:t>
            </a:r>
            <a:r>
              <a:rPr lang="en-GB" sz="1200" kern="1200" dirty="0" err="1" smtClean="0">
                <a:solidFill>
                  <a:schemeClr val="tx1"/>
                </a:solidFill>
                <a:latin typeface="+mn-lt"/>
                <a:ea typeface="+mn-ea"/>
                <a:cs typeface="+mn-cs"/>
              </a:rPr>
              <a:t>Ligurian</a:t>
            </a:r>
            <a:r>
              <a:rPr lang="en-GB" sz="1200" kern="1200" dirty="0" smtClean="0">
                <a:solidFill>
                  <a:schemeClr val="tx1"/>
                </a:solidFill>
                <a:latin typeface="+mn-lt"/>
                <a:ea typeface="+mn-ea"/>
                <a:cs typeface="+mn-cs"/>
              </a:rPr>
              <a:t> Basin, underwent major changes over the three years of the study. The contemporaneous measurements of sea currents show a significant modification in the study area, with an anticlockwise rotation from north to west and a decrease of intensity. This may lead to the dominance of different zooplankton associations, related to changes in current intensity and direction, as in a long-term study in the Gulf of </a:t>
            </a:r>
            <a:r>
              <a:rPr lang="en-GB" sz="1200" kern="1200" dirty="0" err="1" smtClean="0">
                <a:solidFill>
                  <a:schemeClr val="tx1"/>
                </a:solidFill>
                <a:latin typeface="+mn-lt"/>
                <a:ea typeface="+mn-ea"/>
                <a:cs typeface="+mn-cs"/>
              </a:rPr>
              <a:t>Tigullio</a:t>
            </a:r>
            <a:r>
              <a:rPr lang="en-GB" sz="1200" kern="1200" dirty="0" smtClean="0">
                <a:solidFill>
                  <a:schemeClr val="tx1"/>
                </a:solidFill>
                <a:latin typeface="+mn-lt"/>
                <a:ea typeface="+mn-ea"/>
                <a:cs typeface="+mn-cs"/>
              </a:rPr>
              <a:t>, an area adjacent to the ADCP mooring position.</a:t>
            </a:r>
            <a:endParaRPr lang="it-IT"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Although more qualitative than quantitative, the results of this study clearly show the skill of ADCP to highlight some characteristics of the zooplankton population that the usual biological observations hardly fail to grasp. Particularly, they show the important role of the time at which the discrete biological sampling is carried out. Thus, in the future, the joint use of long-term continuous monitoring by ADCP and periodic net samplings may be a good observational strategy for deepening the zooplankton knowledge. Nevertheless, at present, the re-examination of backscatter signals of many long time series of ADCP data that have been collected to estimate horizontal and vertical oceanic currents can also contribute to the biological monitoring of the oceans, even in the absence of corresponding in situ direct observations.</a:t>
            </a:r>
          </a:p>
          <a:p>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cs typeface="Times New Roman" pitchFamily="18" charset="0"/>
              </a:rPr>
              <a:t>A re-analysis of available acoustic data time series acquired by ADCP can contribute to deepen the zooplankton knowledge especially their migratory patterns although the available data are directed to other types of studies.</a:t>
            </a:r>
          </a:p>
          <a:p>
            <a:endParaRPr lang="it-IT" sz="1200" kern="1200" dirty="0" smtClean="0">
              <a:solidFill>
                <a:schemeClr val="tx1"/>
              </a:solidFill>
              <a:latin typeface="+mn-lt"/>
              <a:ea typeface="+mn-ea"/>
              <a:cs typeface="+mn-cs"/>
            </a:endParaRPr>
          </a:p>
        </p:txBody>
      </p:sp>
      <p:sp>
        <p:nvSpPr>
          <p:cNvPr id="4" name="Segnaposto numero diapositiva 3"/>
          <p:cNvSpPr>
            <a:spLocks noGrp="1"/>
          </p:cNvSpPr>
          <p:nvPr>
            <p:ph type="sldNum" sz="quarter" idx="10"/>
          </p:nvPr>
        </p:nvSpPr>
        <p:spPr/>
        <p:txBody>
          <a:bodyPr/>
          <a:lstStyle/>
          <a:p>
            <a:fld id="{5DBE968E-ADBA-425D-BFD6-02121DDF905A}" type="slidenum">
              <a:rPr lang="it-IT" smtClean="0"/>
              <a:pPr/>
              <a:t>8</a:t>
            </a:fld>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lnSpcReduction="10000"/>
          </a:bodyPr>
          <a:lstStyle/>
          <a:p>
            <a:r>
              <a:rPr lang="en-US" sz="1800" b="0" dirty="0" smtClean="0">
                <a:latin typeface="+mn-lt"/>
              </a:rPr>
              <a:t>1. http://</a:t>
            </a:r>
            <a:r>
              <a:rPr lang="it-IT" sz="1800" b="0" dirty="0" smtClean="0">
                <a:latin typeface="+mn-lt"/>
              </a:rPr>
              <a:t>www.science.oregonstate.edu/</a:t>
            </a:r>
            <a:r>
              <a:rPr lang="it-IT" sz="1800" b="0" dirty="0" err="1" smtClean="0">
                <a:latin typeface="+mn-lt"/>
              </a:rPr>
              <a:t>ocean.productivity</a:t>
            </a:r>
            <a:endParaRPr lang="it-IT" sz="1800" b="0" dirty="0" smtClean="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it-IT" sz="1800" b="0" dirty="0" smtClean="0">
                <a:latin typeface="+mn-lt"/>
              </a:rPr>
              <a:t>2.</a:t>
            </a:r>
            <a:r>
              <a:rPr lang="it-IT" sz="1800" b="0" baseline="0" dirty="0" smtClean="0">
                <a:latin typeface="+mn-lt"/>
              </a:rPr>
              <a:t> </a:t>
            </a:r>
            <a:r>
              <a:rPr lang="en-US" sz="1800" b="0" dirty="0" smtClean="0">
                <a:latin typeface="+mn-lt"/>
              </a:rPr>
              <a:t>Monthly mean daily cycle of backscatter strength values at </a:t>
            </a:r>
            <a:r>
              <a:rPr lang="it-IT" sz="1800" b="0" dirty="0" err="1" smtClean="0">
                <a:latin typeface="+mn-lt"/>
              </a:rPr>
              <a:t>different</a:t>
            </a:r>
            <a:r>
              <a:rPr lang="it-IT" sz="1800" b="0" dirty="0" smtClean="0">
                <a:latin typeface="+mn-lt"/>
              </a:rPr>
              <a:t> </a:t>
            </a:r>
            <a:r>
              <a:rPr lang="it-IT" sz="1800" b="0" dirty="0" err="1" smtClean="0">
                <a:latin typeface="+mn-lt"/>
              </a:rPr>
              <a:t>depths</a:t>
            </a:r>
            <a:r>
              <a:rPr lang="it-IT" sz="1800" b="0" dirty="0" smtClean="0">
                <a:latin typeface="+mn-lt"/>
              </a:rPr>
              <a:t>.</a:t>
            </a:r>
          </a:p>
          <a:p>
            <a:endParaRPr lang="it-IT" sz="1800" b="0" dirty="0" smtClean="0">
              <a:latin typeface="+mn-lt"/>
            </a:endParaRPr>
          </a:p>
          <a:p>
            <a:r>
              <a:rPr lang="it-IT" sz="1800" b="0" kern="1200" baseline="0" dirty="0" err="1" smtClean="0">
                <a:solidFill>
                  <a:schemeClr val="tx1"/>
                </a:solidFill>
                <a:latin typeface="+mn-lt"/>
                <a:ea typeface="+mn-ea"/>
                <a:cs typeface="+mn-cs"/>
              </a:rPr>
              <a:t>Considering</a:t>
            </a:r>
            <a:r>
              <a:rPr lang="it-IT" sz="1800" b="0" kern="1200" baseline="0" dirty="0" smtClean="0">
                <a:solidFill>
                  <a:schemeClr val="tx1"/>
                </a:solidFill>
                <a:latin typeface="+mn-lt"/>
                <a:ea typeface="+mn-ea"/>
                <a:cs typeface="+mn-cs"/>
              </a:rPr>
              <a:t> the </a:t>
            </a:r>
            <a:r>
              <a:rPr lang="it-IT" sz="1800" b="0" kern="1200" baseline="0" dirty="0" err="1" smtClean="0">
                <a:solidFill>
                  <a:schemeClr val="tx1"/>
                </a:solidFill>
                <a:latin typeface="+mn-lt"/>
                <a:ea typeface="+mn-ea"/>
                <a:cs typeface="+mn-cs"/>
              </a:rPr>
              <a:t>normal</a:t>
            </a:r>
            <a:r>
              <a:rPr lang="it-IT" sz="1800" b="0" kern="1200" baseline="0" dirty="0" smtClean="0">
                <a:solidFill>
                  <a:schemeClr val="tx1"/>
                </a:solidFill>
                <a:latin typeface="+mn-lt"/>
                <a:ea typeface="+mn-ea"/>
                <a:cs typeface="+mn-cs"/>
              </a:rPr>
              <a:t> </a:t>
            </a:r>
            <a:r>
              <a:rPr lang="it-IT" sz="1800" b="0" kern="1200" baseline="0" dirty="0" err="1" smtClean="0">
                <a:solidFill>
                  <a:schemeClr val="tx1"/>
                </a:solidFill>
                <a:latin typeface="+mn-lt"/>
                <a:ea typeface="+mn-ea"/>
                <a:cs typeface="+mn-cs"/>
              </a:rPr>
              <a:t>delay</a:t>
            </a:r>
            <a:r>
              <a:rPr lang="it-IT" sz="1800" b="0" kern="1200" baseline="0" dirty="0" smtClean="0">
                <a:solidFill>
                  <a:schemeClr val="tx1"/>
                </a:solidFill>
                <a:latin typeface="+mn-lt"/>
                <a:ea typeface="+mn-ea"/>
                <a:cs typeface="+mn-cs"/>
              </a:rPr>
              <a:t> </a:t>
            </a:r>
            <a:r>
              <a:rPr lang="en-US" sz="1800" b="0" kern="1200" baseline="0" dirty="0" smtClean="0">
                <a:solidFill>
                  <a:schemeClr val="tx1"/>
                </a:solidFill>
                <a:latin typeface="+mn-lt"/>
                <a:ea typeface="+mn-ea"/>
                <a:cs typeface="+mn-cs"/>
              </a:rPr>
              <a:t>of about 1 month between peaks of surface production and the increase in zooplankton biomass values of NPP may help to interpret the ADCP observed </a:t>
            </a:r>
            <a:r>
              <a:rPr lang="it-IT" sz="1800" b="0" kern="1200" baseline="0" dirty="0" err="1" smtClean="0">
                <a:solidFill>
                  <a:schemeClr val="tx1"/>
                </a:solidFill>
                <a:latin typeface="+mn-lt"/>
                <a:ea typeface="+mn-ea"/>
                <a:cs typeface="+mn-cs"/>
              </a:rPr>
              <a:t>profiles</a:t>
            </a:r>
            <a:r>
              <a:rPr lang="it-IT" sz="1800" b="0" kern="1200" baseline="0" dirty="0" smtClean="0">
                <a:solidFill>
                  <a:schemeClr val="tx1"/>
                </a:solidFill>
                <a:latin typeface="+mn-lt"/>
                <a:ea typeface="+mn-ea"/>
                <a:cs typeface="+mn-cs"/>
              </a:rPr>
              <a:t>.</a:t>
            </a:r>
          </a:p>
          <a:p>
            <a:endParaRPr lang="it-IT" sz="1800" b="0" kern="1200" dirty="0" smtClean="0">
              <a:solidFill>
                <a:schemeClr val="tx1"/>
              </a:solidFill>
              <a:latin typeface="+mn-lt"/>
              <a:ea typeface="+mn-ea"/>
              <a:cs typeface="+mn-cs"/>
            </a:endParaRPr>
          </a:p>
          <a:p>
            <a:r>
              <a:rPr lang="en-US" sz="1800" b="0" kern="1200" baseline="0" dirty="0" smtClean="0">
                <a:solidFill>
                  <a:schemeClr val="tx1"/>
                </a:solidFill>
                <a:latin typeface="+mn-lt"/>
                <a:ea typeface="+mn-ea"/>
                <a:cs typeface="+mn-cs"/>
              </a:rPr>
              <a:t>The measure of the echo intensity scattered by the ocean is usually given in terms of volume backscattering strength (</a:t>
            </a:r>
            <a:r>
              <a:rPr lang="en-US" sz="1800" b="0" kern="1200" baseline="0" dirty="0" err="1" smtClean="0">
                <a:solidFill>
                  <a:schemeClr val="tx1"/>
                </a:solidFill>
                <a:latin typeface="+mn-lt"/>
                <a:ea typeface="+mn-ea"/>
                <a:cs typeface="+mn-cs"/>
              </a:rPr>
              <a:t>Sv</a:t>
            </a:r>
            <a:r>
              <a:rPr lang="it-IT" sz="1800" b="0" kern="1200" baseline="0" dirty="0" smtClean="0">
                <a:solidFill>
                  <a:schemeClr val="tx1"/>
                </a:solidFill>
                <a:latin typeface="+mn-lt"/>
                <a:ea typeface="+mn-ea"/>
                <a:cs typeface="+mn-cs"/>
              </a:rPr>
              <a:t>) in </a:t>
            </a:r>
            <a:r>
              <a:rPr lang="it-IT" sz="1800" b="0" kern="1200" baseline="0" dirty="0" err="1" smtClean="0">
                <a:solidFill>
                  <a:schemeClr val="tx1"/>
                </a:solidFill>
                <a:latin typeface="+mn-lt"/>
                <a:ea typeface="+mn-ea"/>
                <a:cs typeface="+mn-cs"/>
              </a:rPr>
              <a:t>dB</a:t>
            </a:r>
            <a:r>
              <a:rPr lang="it-IT" sz="1800" b="0" kern="1200" baseline="0" dirty="0" smtClean="0">
                <a:solidFill>
                  <a:schemeClr val="tx1"/>
                </a:solidFill>
                <a:latin typeface="+mn-lt"/>
                <a:ea typeface="+mn-ea"/>
                <a:cs typeface="+mn-cs"/>
              </a:rPr>
              <a:t> re (4 m)−1.</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latin typeface="+mn-lt"/>
                <a:cs typeface="Times New Roman" pitchFamily="18" charset="0"/>
              </a:rPr>
              <a:t>The </a:t>
            </a:r>
            <a:r>
              <a:rPr lang="en-US" sz="1800" b="0" dirty="0" smtClean="0">
                <a:solidFill>
                  <a:schemeClr val="tx2"/>
                </a:solidFill>
                <a:latin typeface="+mn-lt"/>
                <a:cs typeface="Times New Roman" pitchFamily="18" charset="0"/>
              </a:rPr>
              <a:t>backscatter strength </a:t>
            </a:r>
            <a:r>
              <a:rPr lang="en-US" sz="1800" b="0" dirty="0" smtClean="0">
                <a:latin typeface="+mn-lt"/>
                <a:cs typeface="Times New Roman" pitchFamily="18" charset="0"/>
              </a:rPr>
              <a:t>(</a:t>
            </a:r>
            <a:r>
              <a:rPr lang="en-US" sz="1800" b="0" dirty="0" err="1" smtClean="0">
                <a:latin typeface="+mn-lt"/>
                <a:cs typeface="Times New Roman" pitchFamily="18" charset="0"/>
              </a:rPr>
              <a:t>Sv</a:t>
            </a:r>
            <a:r>
              <a:rPr lang="en-US" sz="1800" b="0" dirty="0" smtClean="0">
                <a:latin typeface="+mn-lt"/>
                <a:cs typeface="Times New Roman" pitchFamily="18" charset="0"/>
              </a:rPr>
              <a:t>) was computed for each beam and then averaged following the expression proposed by </a:t>
            </a:r>
            <a:r>
              <a:rPr lang="en-US" sz="1800" b="0" dirty="0" err="1" smtClean="0">
                <a:latin typeface="+mn-lt"/>
                <a:cs typeface="Times New Roman" pitchFamily="18" charset="0"/>
              </a:rPr>
              <a:t>Deines</a:t>
            </a:r>
            <a:r>
              <a:rPr lang="en-US" sz="1800" b="0" dirty="0" smtClean="0">
                <a:latin typeface="+mn-lt"/>
                <a:cs typeface="Times New Roman" pitchFamily="18" charset="0"/>
              </a:rPr>
              <a:t> (1999)</a:t>
            </a:r>
            <a:r>
              <a:rPr lang="en-US" sz="1800" b="0" baseline="0" dirty="0" smtClean="0">
                <a:latin typeface="+mn-lt"/>
                <a:cs typeface="Times New Roman" pitchFamily="18" charset="0"/>
              </a:rPr>
              <a:t> and </a:t>
            </a:r>
            <a:r>
              <a:rPr lang="en-US" sz="1800" b="0" dirty="0" err="1" smtClean="0">
                <a:latin typeface="+mn-lt"/>
                <a:cs typeface="Times New Roman" pitchFamily="18" charset="0"/>
              </a:rPr>
              <a:t>Gostiaux</a:t>
            </a:r>
            <a:r>
              <a:rPr lang="en-US" sz="1800" b="0" dirty="0" smtClean="0">
                <a:latin typeface="+mn-lt"/>
                <a:cs typeface="Times New Roman" pitchFamily="18" charset="0"/>
              </a:rPr>
              <a:t> and </a:t>
            </a:r>
            <a:r>
              <a:rPr lang="en-US" sz="1800" b="0" dirty="0" err="1" smtClean="0">
                <a:latin typeface="+mn-lt"/>
                <a:cs typeface="Times New Roman" pitchFamily="18" charset="0"/>
              </a:rPr>
              <a:t>Varen</a:t>
            </a:r>
            <a:r>
              <a:rPr lang="en-US" sz="1800" b="0" dirty="0" smtClean="0">
                <a:latin typeface="+mn-lt"/>
                <a:cs typeface="Times New Roman" pitchFamily="18" charset="0"/>
              </a:rPr>
              <a:t> </a:t>
            </a:r>
            <a:r>
              <a:rPr lang="en-US" sz="1800" b="0" dirty="0" err="1" smtClean="0">
                <a:latin typeface="+mn-lt"/>
                <a:cs typeface="Times New Roman" pitchFamily="18" charset="0"/>
              </a:rPr>
              <a:t>Haren</a:t>
            </a:r>
            <a:r>
              <a:rPr lang="en-US" sz="1800" b="0" dirty="0" smtClean="0">
                <a:latin typeface="+mn-lt"/>
                <a:cs typeface="Times New Roman" pitchFamily="18" charset="0"/>
              </a:rPr>
              <a:t> (2010).</a:t>
            </a:r>
          </a:p>
          <a:p>
            <a:endParaRPr lang="it-IT" sz="1400" kern="1200" dirty="0" smtClean="0">
              <a:solidFill>
                <a:schemeClr val="tx1"/>
              </a:solidFill>
              <a:latin typeface="+mn-lt"/>
              <a:ea typeface="+mn-ea"/>
              <a:cs typeface="+mn-cs"/>
            </a:endParaRPr>
          </a:p>
          <a:p>
            <a:r>
              <a:rPr lang="it-IT" sz="1200" kern="1200" baseline="0" dirty="0" smtClean="0">
                <a:solidFill>
                  <a:schemeClr val="tx1"/>
                </a:solidFill>
                <a:latin typeface="+mn-lt"/>
                <a:ea typeface="+mn-ea"/>
                <a:cs typeface="+mn-cs"/>
              </a:rPr>
              <a:t>The </a:t>
            </a:r>
            <a:r>
              <a:rPr lang="it-IT" sz="1200" kern="1200" baseline="0" dirty="0" err="1" smtClean="0">
                <a:solidFill>
                  <a:schemeClr val="tx1"/>
                </a:solidFill>
                <a:latin typeface="+mn-lt"/>
                <a:ea typeface="+mn-ea"/>
                <a:cs typeface="+mn-cs"/>
              </a:rPr>
              <a:t>used</a:t>
            </a:r>
            <a:r>
              <a:rPr lang="it-IT" sz="1200" kern="1200" baseline="0" dirty="0" smtClean="0">
                <a:solidFill>
                  <a:schemeClr val="tx1"/>
                </a:solidFill>
                <a:latin typeface="+mn-lt"/>
                <a:ea typeface="+mn-ea"/>
                <a:cs typeface="+mn-cs"/>
              </a:rPr>
              <a:t> Sv </a:t>
            </a:r>
            <a:r>
              <a:rPr lang="it-IT" sz="1200" kern="1200" baseline="0" dirty="0" err="1" smtClean="0">
                <a:solidFill>
                  <a:schemeClr val="tx1"/>
                </a:solidFill>
                <a:latin typeface="+mn-lt"/>
                <a:ea typeface="+mn-ea"/>
                <a:cs typeface="+mn-cs"/>
              </a:rPr>
              <a:t>values</a:t>
            </a:r>
            <a:r>
              <a:rPr lang="it-IT"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have been computed using Eq. (5), discarding the bin closest to the transducer, as well as the one closest to the sea surface since it may be strongly affected by the atmosphere</a:t>
            </a:r>
            <a:r>
              <a:rPr lang="it-IT" sz="1400" kern="1200" baseline="0" dirty="0" smtClean="0">
                <a:solidFill>
                  <a:schemeClr val="tx1"/>
                </a:solidFill>
                <a:latin typeface="+mn-lt"/>
                <a:ea typeface="+mn-ea"/>
                <a:cs typeface="+mn-cs"/>
              </a:rPr>
              <a:t>.</a:t>
            </a:r>
          </a:p>
          <a:p>
            <a:r>
              <a:rPr lang="en-US" sz="1200" kern="1200" baseline="0" dirty="0" smtClean="0">
                <a:solidFill>
                  <a:schemeClr val="tx1"/>
                </a:solidFill>
                <a:latin typeface="+mn-lt"/>
                <a:ea typeface="+mn-ea"/>
                <a:cs typeface="+mn-cs"/>
              </a:rPr>
              <a:t>The pattern of backscattering strength values is consistent with NPP trends with an expected delay of about 1 month between the peak of surface primary production and the response by the zooplankton community. Indeed, the peak of zooplankton biomass is recorded in April–May (Fig. 4) after the peak of NPP in March–April.</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Despite the significant inter-annual differences, a fairly constant characteristic in the time series of the monthly mean hourly </a:t>
            </a:r>
            <a:r>
              <a:rPr lang="en-US" sz="1200" kern="1200" baseline="0" dirty="0" err="1" smtClean="0">
                <a:solidFill>
                  <a:schemeClr val="tx1"/>
                </a:solidFill>
                <a:latin typeface="+mn-lt"/>
                <a:ea typeface="+mn-ea"/>
                <a:cs typeface="+mn-cs"/>
              </a:rPr>
              <a:t>Sv</a:t>
            </a:r>
            <a:r>
              <a:rPr lang="en-US" sz="1200" kern="1200" baseline="0" dirty="0" smtClean="0">
                <a:solidFill>
                  <a:schemeClr val="tx1"/>
                </a:solidFill>
                <a:latin typeface="+mn-lt"/>
                <a:ea typeface="+mn-ea"/>
                <a:cs typeface="+mn-cs"/>
              </a:rPr>
              <a:t> data is the presence of a marked daily cycle, with</a:t>
            </a:r>
          </a:p>
          <a:p>
            <a:r>
              <a:rPr lang="en-US" sz="1200" kern="1200" baseline="0" dirty="0" smtClean="0">
                <a:solidFill>
                  <a:schemeClr val="tx1"/>
                </a:solidFill>
                <a:latin typeface="+mn-lt"/>
                <a:ea typeface="+mn-ea"/>
                <a:cs typeface="+mn-cs"/>
              </a:rPr>
              <a:t>low values during the daylight and high ones in the night. In correspondence with the sudden changes in the </a:t>
            </a:r>
            <a:r>
              <a:rPr lang="en-US" sz="1200" kern="1200" baseline="0" dirty="0" err="1" smtClean="0">
                <a:solidFill>
                  <a:schemeClr val="tx1"/>
                </a:solidFill>
                <a:latin typeface="+mn-lt"/>
                <a:ea typeface="+mn-ea"/>
                <a:cs typeface="+mn-cs"/>
              </a:rPr>
              <a:t>Sv</a:t>
            </a:r>
            <a:r>
              <a:rPr lang="en-US" sz="1200" kern="1200" baseline="0" dirty="0" smtClean="0">
                <a:solidFill>
                  <a:schemeClr val="tx1"/>
                </a:solidFill>
                <a:latin typeface="+mn-lt"/>
                <a:ea typeface="+mn-ea"/>
                <a:cs typeface="+mn-cs"/>
              </a:rPr>
              <a:t> signal, negative peaks in the early morning and positive ones in the afternoon are found in the monthly time series of the vertical velocity mean hourly values.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 noteworthy agreement results between the time of sunrise and sunset at the mooring position, and the time at which the lowest and highest daily values of both vertical velocity and </a:t>
            </a:r>
            <a:r>
              <a:rPr lang="en-US" sz="1200" kern="1200" baseline="0" dirty="0" err="1" smtClean="0">
                <a:solidFill>
                  <a:schemeClr val="tx1"/>
                </a:solidFill>
                <a:latin typeface="+mn-lt"/>
                <a:ea typeface="+mn-ea"/>
                <a:cs typeface="+mn-cs"/>
              </a:rPr>
              <a:t>Sv</a:t>
            </a:r>
            <a:r>
              <a:rPr lang="en-US" sz="1200" kern="1200" baseline="0" dirty="0" smtClean="0">
                <a:solidFill>
                  <a:schemeClr val="tx1"/>
                </a:solidFill>
                <a:latin typeface="+mn-lt"/>
                <a:ea typeface="+mn-ea"/>
                <a:cs typeface="+mn-cs"/>
              </a:rPr>
              <a:t> hourly changes occur, especially for the third period when the used sampling time is set at 30 min. It should be noted that significant values of vertical velocity are recorded almost exclusively for a short time around dusk and dawn.</a:t>
            </a:r>
          </a:p>
          <a:p>
            <a:r>
              <a:rPr lang="en-US" sz="1200" kern="1200" baseline="0" dirty="0" smtClean="0">
                <a:solidFill>
                  <a:schemeClr val="tx1"/>
                </a:solidFill>
                <a:latin typeface="+mn-lt"/>
                <a:ea typeface="+mn-ea"/>
                <a:cs typeface="+mn-cs"/>
              </a:rPr>
              <a:t>This characteristic suggests that these velocities are related mainly to displacements of the scatter elements rather than to vertical motions of the water masses.</a:t>
            </a:r>
          </a:p>
          <a:p>
            <a:endParaRPr lang="en-US" sz="1200" kern="1200" baseline="0" dirty="0" smtClean="0">
              <a:solidFill>
                <a:schemeClr val="tx1"/>
              </a:solidFill>
              <a:latin typeface="+mn-lt"/>
              <a:ea typeface="+mn-ea"/>
              <a:cs typeface="+mn-cs"/>
            </a:endParaRPr>
          </a:p>
          <a:p>
            <a:r>
              <a:rPr lang="en-US" sz="1400" dirty="0" smtClean="0"/>
              <a:t>Results mentioned above can be ascribed to the </a:t>
            </a:r>
            <a:r>
              <a:rPr lang="en-US" sz="1400" dirty="0" err="1" smtClean="0"/>
              <a:t>diel</a:t>
            </a:r>
            <a:r>
              <a:rPr lang="en-US" sz="1400" dirty="0" smtClean="0"/>
              <a:t> vertical migration performed by several species of the zooplankton population. This is a vertical movement, generally involving a 24 h cycle, the causes of which are not yet fully understood (</a:t>
            </a:r>
            <a:r>
              <a:rPr lang="en-US" sz="1400" dirty="0" err="1" smtClean="0"/>
              <a:t>Ringelberg</a:t>
            </a:r>
            <a:r>
              <a:rPr lang="en-US" sz="1400" dirty="0" smtClean="0"/>
              <a:t>, 2010). Three main patterns have been identified: “normal” or “nocturnal” DVM involves animals moving</a:t>
            </a:r>
          </a:p>
          <a:p>
            <a:r>
              <a:rPr lang="en-US" sz="1400" dirty="0" smtClean="0"/>
              <a:t>deeper in the water column during the day and shallower at night. A less common </a:t>
            </a:r>
            <a:r>
              <a:rPr lang="en-US" sz="1400" dirty="0" err="1" smtClean="0"/>
              <a:t>behaviour</a:t>
            </a:r>
            <a:r>
              <a:rPr lang="en-US" sz="1400" dirty="0" smtClean="0"/>
              <a:t> is exhibited by a slow descent following arrival at the surface at dusk, and a</a:t>
            </a:r>
            <a:r>
              <a:rPr lang="en-US" sz="1400" baseline="0" dirty="0" smtClean="0"/>
              <a:t> s</a:t>
            </a:r>
            <a:r>
              <a:rPr lang="en-US" sz="1400" dirty="0" smtClean="0"/>
              <a:t>ubsequent second ascent to the surface towards the end of the night, prior to the dawn descent (“twilight migration”). Other species or live stages undergo “reverse migration”, where the</a:t>
            </a:r>
            <a:r>
              <a:rPr lang="en-US" sz="1400" baseline="0" dirty="0" smtClean="0"/>
              <a:t> </a:t>
            </a:r>
            <a:r>
              <a:rPr lang="it-IT" sz="1400" dirty="0" err="1" smtClean="0"/>
              <a:t>zooplankton</a:t>
            </a:r>
            <a:r>
              <a:rPr lang="it-IT" sz="1400" dirty="0" smtClean="0"/>
              <a:t> </a:t>
            </a:r>
            <a:r>
              <a:rPr lang="it-IT" sz="1400" dirty="0" err="1" smtClean="0"/>
              <a:t>ascend</a:t>
            </a:r>
            <a:r>
              <a:rPr lang="it-IT" sz="1400" dirty="0" smtClean="0"/>
              <a:t> at </a:t>
            </a:r>
            <a:r>
              <a:rPr lang="it-IT" sz="1400" dirty="0" err="1" smtClean="0"/>
              <a:t>dawn</a:t>
            </a:r>
            <a:r>
              <a:rPr lang="it-IT" sz="1400" dirty="0" smtClean="0"/>
              <a:t> and </a:t>
            </a:r>
            <a:r>
              <a:rPr lang="it-IT" sz="1400" dirty="0" err="1" smtClean="0"/>
              <a:t>descend</a:t>
            </a:r>
            <a:r>
              <a:rPr lang="it-IT" sz="1400" dirty="0" smtClean="0"/>
              <a:t> at </a:t>
            </a:r>
            <a:r>
              <a:rPr lang="it-IT" sz="1400" dirty="0" err="1" smtClean="0"/>
              <a:t>dusk</a:t>
            </a:r>
            <a:r>
              <a:rPr lang="it-IT" sz="1400" dirty="0" smtClean="0"/>
              <a:t>.</a:t>
            </a:r>
          </a:p>
          <a:p>
            <a:endParaRPr lang="it-IT" sz="1400" kern="1200" dirty="0" smtClean="0">
              <a:solidFill>
                <a:schemeClr val="tx1"/>
              </a:solidFill>
              <a:latin typeface="+mn-lt"/>
              <a:ea typeface="+mn-ea"/>
              <a:cs typeface="+mn-cs"/>
            </a:endParaRPr>
          </a:p>
          <a:p>
            <a:endParaRPr lang="it-IT" sz="1200" kern="1200" dirty="0" smtClean="0">
              <a:solidFill>
                <a:schemeClr val="tx1"/>
              </a:solidFill>
              <a:latin typeface="+mn-lt"/>
              <a:ea typeface="+mn-ea"/>
              <a:cs typeface="+mn-cs"/>
            </a:endParaRPr>
          </a:p>
        </p:txBody>
      </p:sp>
      <p:sp>
        <p:nvSpPr>
          <p:cNvPr id="4" name="Segnaposto numero diapositiva 3"/>
          <p:cNvSpPr>
            <a:spLocks noGrp="1"/>
          </p:cNvSpPr>
          <p:nvPr>
            <p:ph type="sldNum" sz="quarter" idx="10"/>
          </p:nvPr>
        </p:nvSpPr>
        <p:spPr/>
        <p:txBody>
          <a:bodyPr/>
          <a:lstStyle/>
          <a:p>
            <a:fld id="{5DBE968E-ADBA-425D-BFD6-02121DDF905A}" type="slidenum">
              <a:rPr lang="it-IT" smtClean="0"/>
              <a:pPr/>
              <a:t>9</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17A4E521-4BA0-424E-9982-DF3DEAEDA5F1}" type="datetimeFigureOut">
              <a:rPr lang="it-IT" smtClean="0"/>
              <a:pPr/>
              <a:t>25/04/2016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697A89F-DE96-411E-98F4-1B14B3123626}"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7A4E521-4BA0-424E-9982-DF3DEAEDA5F1}" type="datetimeFigureOut">
              <a:rPr lang="it-IT" smtClean="0"/>
              <a:pPr/>
              <a:t>25/04/2016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697A89F-DE96-411E-98F4-1B14B3123626}"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7A4E521-4BA0-424E-9982-DF3DEAEDA5F1}" type="datetimeFigureOut">
              <a:rPr lang="it-IT" smtClean="0"/>
              <a:pPr/>
              <a:t>25/04/2016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697A89F-DE96-411E-98F4-1B14B3123626}"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7A4E521-4BA0-424E-9982-DF3DEAEDA5F1}" type="datetimeFigureOut">
              <a:rPr lang="it-IT" smtClean="0"/>
              <a:pPr/>
              <a:t>25/04/2016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697A89F-DE96-411E-98F4-1B14B3123626}"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17A4E521-4BA0-424E-9982-DF3DEAEDA5F1}" type="datetimeFigureOut">
              <a:rPr lang="it-IT" smtClean="0"/>
              <a:pPr/>
              <a:t>25/04/2016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697A89F-DE96-411E-98F4-1B14B3123626}"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17A4E521-4BA0-424E-9982-DF3DEAEDA5F1}" type="datetimeFigureOut">
              <a:rPr lang="it-IT" smtClean="0"/>
              <a:pPr/>
              <a:t>25/04/2016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697A89F-DE96-411E-98F4-1B14B3123626}"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17A4E521-4BA0-424E-9982-DF3DEAEDA5F1}" type="datetimeFigureOut">
              <a:rPr lang="it-IT" smtClean="0"/>
              <a:pPr/>
              <a:t>25/04/2016</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6697A89F-DE96-411E-98F4-1B14B3123626}"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17A4E521-4BA0-424E-9982-DF3DEAEDA5F1}" type="datetimeFigureOut">
              <a:rPr lang="it-IT" smtClean="0"/>
              <a:pPr/>
              <a:t>25/04/2016</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6697A89F-DE96-411E-98F4-1B14B3123626}"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17A4E521-4BA0-424E-9982-DF3DEAEDA5F1}" type="datetimeFigureOut">
              <a:rPr lang="it-IT" smtClean="0"/>
              <a:pPr/>
              <a:t>25/04/2016</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6697A89F-DE96-411E-98F4-1B14B3123626}"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17A4E521-4BA0-424E-9982-DF3DEAEDA5F1}" type="datetimeFigureOut">
              <a:rPr lang="it-IT" smtClean="0"/>
              <a:pPr/>
              <a:t>25/04/2016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697A89F-DE96-411E-98F4-1B14B3123626}"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17A4E521-4BA0-424E-9982-DF3DEAEDA5F1}" type="datetimeFigureOut">
              <a:rPr lang="it-IT" smtClean="0"/>
              <a:pPr/>
              <a:t>25/04/2016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697A89F-DE96-411E-98F4-1B14B3123626}"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70C0">
                <a:alpha val="81000"/>
              </a:srgbClr>
            </a:gs>
            <a:gs pos="15000">
              <a:schemeClr val="accent1">
                <a:lumMod val="40000"/>
                <a:lumOff val="60000"/>
              </a:schemeClr>
            </a:gs>
            <a:gs pos="80000">
              <a:schemeClr val="accent1">
                <a:lumMod val="40000"/>
                <a:lumOff val="60000"/>
              </a:schemeClr>
            </a:gs>
            <a:gs pos="100000">
              <a:srgbClr val="0070C0">
                <a:alpha val="97000"/>
              </a:srgbClr>
            </a:gs>
          </a:gsLst>
          <a:lin ang="2700000" scaled="1"/>
          <a:tileRect/>
        </a:gra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A4E521-4BA0-424E-9982-DF3DEAEDA5F1}" type="datetimeFigureOut">
              <a:rPr lang="it-IT" smtClean="0"/>
              <a:pPr/>
              <a:t>25/04/2016</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97A89F-DE96-411E-98F4-1B14B3123626}"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36.png"/><Relationship Id="rId5" Type="http://schemas.openxmlformats.org/officeDocument/2006/relationships/image" Target="../media/image1.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9.tiff"/><Relationship Id="rId5" Type="http://schemas.openxmlformats.org/officeDocument/2006/relationships/image" Target="../media/image38.pn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png"/><Relationship Id="rId18" Type="http://schemas.openxmlformats.org/officeDocument/2006/relationships/image" Target="../media/image55.pn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png"/><Relationship Id="rId17" Type="http://schemas.openxmlformats.org/officeDocument/2006/relationships/image" Target="../media/image54.png"/><Relationship Id="rId2" Type="http://schemas.openxmlformats.org/officeDocument/2006/relationships/notesSlide" Target="../notesSlides/notesSlide18.xml"/><Relationship Id="rId16" Type="http://schemas.openxmlformats.org/officeDocument/2006/relationships/image" Target="../media/image53.png"/><Relationship Id="rId1" Type="http://schemas.openxmlformats.org/officeDocument/2006/relationships/slideLayout" Target="../slideLayouts/slideLayout1.xml"/><Relationship Id="rId6" Type="http://schemas.openxmlformats.org/officeDocument/2006/relationships/image" Target="../media/image43.png"/><Relationship Id="rId11" Type="http://schemas.openxmlformats.org/officeDocument/2006/relationships/image" Target="../media/image48.jpeg"/><Relationship Id="rId5" Type="http://schemas.openxmlformats.org/officeDocument/2006/relationships/image" Target="../media/image42.png"/><Relationship Id="rId15" Type="http://schemas.openxmlformats.org/officeDocument/2006/relationships/image" Target="../media/image52.png"/><Relationship Id="rId10" Type="http://schemas.openxmlformats.org/officeDocument/2006/relationships/image" Target="../media/image47.png"/><Relationship Id="rId19" Type="http://schemas.openxmlformats.org/officeDocument/2006/relationships/image" Target="../media/image1.png"/><Relationship Id="rId4" Type="http://schemas.openxmlformats.org/officeDocument/2006/relationships/image" Target="../media/image41.png"/><Relationship Id="rId9" Type="http://schemas.openxmlformats.org/officeDocument/2006/relationships/image" Target="../media/image46.png"/><Relationship Id="rId14" Type="http://schemas.openxmlformats.org/officeDocument/2006/relationships/image" Target="../media/image5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wmf"/><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png"/><Relationship Id="rId7"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1453006" y="1988800"/>
            <a:ext cx="6431453" cy="4062651"/>
          </a:xfrm>
        </p:spPr>
        <p:txBody>
          <a:bodyPr wrap="square">
            <a:spAutoFit/>
          </a:bodyPr>
          <a:lstStyle/>
          <a:p>
            <a:pPr algn="l"/>
            <a:r>
              <a:rPr lang="en-US" sz="3600" b="1" dirty="0" smtClean="0"/>
              <a:t>Multidisciplinary Observations at the </a:t>
            </a:r>
            <a:r>
              <a:rPr lang="en-US" sz="5400" b="1" dirty="0" smtClean="0">
                <a:solidFill>
                  <a:srgbClr val="002060"/>
                </a:solidFill>
                <a:effectLst>
                  <a:outerShdw blurRad="38100" dist="38100" dir="2700000" algn="tl">
                    <a:srgbClr val="000000">
                      <a:alpha val="43137"/>
                    </a:srgbClr>
                  </a:outerShdw>
                </a:effectLst>
                <a:cs typeface="Times New Roman" pitchFamily="18" charset="0"/>
              </a:rPr>
              <a:t>W1-M3A</a:t>
            </a:r>
            <a:r>
              <a:rPr lang="en-US" sz="3600" b="1" dirty="0" smtClean="0"/>
              <a:t> Observatory in </a:t>
            </a:r>
            <a:r>
              <a:rPr lang="it-IT" sz="3600" b="1" dirty="0" smtClean="0"/>
              <a:t>the </a:t>
            </a:r>
            <a:r>
              <a:rPr lang="it-IT" sz="3600" b="1" dirty="0" err="1" smtClean="0"/>
              <a:t>Ligurian</a:t>
            </a:r>
            <a:r>
              <a:rPr lang="it-IT" sz="3600" b="1" dirty="0" smtClean="0"/>
              <a:t> </a:t>
            </a:r>
            <a:r>
              <a:rPr lang="it-IT" sz="3600" b="1" dirty="0" err="1" smtClean="0"/>
              <a:t>Sea</a:t>
            </a:r>
            <a:r>
              <a:rPr lang="en-US" sz="3600" b="1" dirty="0" smtClean="0">
                <a:latin typeface="+mn-lt"/>
                <a:cs typeface="Times New Roman" pitchFamily="18" charset="0"/>
              </a:rPr>
              <a:t/>
            </a:r>
            <a:br>
              <a:rPr lang="en-US" sz="3600" b="1" dirty="0" smtClean="0">
                <a:latin typeface="+mn-lt"/>
                <a:cs typeface="Times New Roman" pitchFamily="18" charset="0"/>
              </a:rPr>
            </a:br>
            <a:r>
              <a:rPr lang="en-US" sz="3600" b="1" dirty="0" smtClean="0">
                <a:latin typeface="+mn-lt"/>
                <a:cs typeface="Times New Roman" pitchFamily="18" charset="0"/>
              </a:rPr>
              <a:t/>
            </a:r>
            <a:br>
              <a:rPr lang="en-US" sz="3600" b="1" dirty="0" smtClean="0">
                <a:latin typeface="+mn-lt"/>
                <a:cs typeface="Times New Roman" pitchFamily="18" charset="0"/>
              </a:rPr>
            </a:br>
            <a:r>
              <a:rPr lang="en-US" sz="3600" b="1" dirty="0" smtClean="0">
                <a:latin typeface="+mn-lt"/>
                <a:cs typeface="Times New Roman" pitchFamily="18" charset="0"/>
              </a:rPr>
              <a:t/>
            </a:r>
            <a:br>
              <a:rPr lang="en-US" sz="3600" b="1" dirty="0" smtClean="0">
                <a:latin typeface="+mn-lt"/>
                <a:cs typeface="Times New Roman" pitchFamily="18" charset="0"/>
              </a:rPr>
            </a:br>
            <a:r>
              <a:rPr lang="it-IT" sz="2000" b="1" dirty="0" smtClean="0">
                <a:cs typeface="Times New Roman" pitchFamily="18" charset="0"/>
              </a:rPr>
              <a:t/>
            </a:r>
            <a:br>
              <a:rPr lang="it-IT" sz="2000" b="1" dirty="0" smtClean="0">
                <a:cs typeface="Times New Roman" pitchFamily="18" charset="0"/>
              </a:rPr>
            </a:br>
            <a:r>
              <a:rPr lang="it-IT" sz="2000" b="1" dirty="0" smtClean="0">
                <a:cs typeface="Times New Roman" pitchFamily="18" charset="0"/>
              </a:rPr>
              <a:t>Roberto </a:t>
            </a:r>
            <a:r>
              <a:rPr lang="it-IT" sz="2000" b="1" dirty="0" err="1" smtClean="0">
                <a:cs typeface="Times New Roman" pitchFamily="18" charset="0"/>
              </a:rPr>
              <a:t>Bozzano</a:t>
            </a:r>
            <a:r>
              <a:rPr lang="it-IT" sz="2000" b="1" dirty="0" smtClean="0">
                <a:cs typeface="Times New Roman" pitchFamily="18" charset="0"/>
              </a:rPr>
              <a:t/>
            </a:r>
            <a:br>
              <a:rPr lang="it-IT" sz="2000" b="1" dirty="0" smtClean="0">
                <a:cs typeface="Times New Roman" pitchFamily="18" charset="0"/>
              </a:rPr>
            </a:br>
            <a:r>
              <a:rPr lang="it-IT" sz="2000" b="1" dirty="0" smtClean="0">
                <a:cs typeface="Times New Roman" pitchFamily="18" charset="0"/>
              </a:rPr>
              <a:t>Sara Pensieri </a:t>
            </a:r>
            <a:endParaRPr lang="it-IT" sz="2000" b="1" noProof="1">
              <a:solidFill>
                <a:srgbClr val="0070C0"/>
              </a:solidFill>
              <a:latin typeface="+mn-lt"/>
              <a:cs typeface="Times New Roman" pitchFamily="18" charset="0"/>
            </a:endParaRPr>
          </a:p>
        </p:txBody>
      </p:sp>
      <p:pic>
        <p:nvPicPr>
          <p:cNvPr id="4" name="Picture 5"/>
          <p:cNvPicPr>
            <a:picLocks/>
          </p:cNvPicPr>
          <p:nvPr/>
        </p:nvPicPr>
        <p:blipFill>
          <a:blip r:embed="rId3" cstate="email">
            <a:extLst>
              <a:ext uri="{28A0092B-C50C-407E-A947-70E740481C1C}">
                <a14:useLocalDpi xmlns:a14="http://schemas.microsoft.com/office/drawing/2010/main" xmlns=""/>
              </a:ext>
            </a:extLst>
          </a:blip>
          <a:srcRect l="63191" t="3558" b="14583"/>
          <a:stretch>
            <a:fillRect/>
          </a:stretch>
        </p:blipFill>
        <p:spPr>
          <a:xfrm>
            <a:off x="0" y="-1"/>
            <a:ext cx="648000" cy="6840000"/>
          </a:xfrm>
          <a:prstGeom prst="rect">
            <a:avLst/>
          </a:prstGeom>
        </p:spPr>
      </p:pic>
      <p:pic>
        <p:nvPicPr>
          <p:cNvPr id="12" name="Picture 2" descr="E:\ODAS MULTIMEDIA\Foto W1-M3A\Foto OI1 2012\Foto missione 2012 05 10\DSCN1688.JPG"/>
          <p:cNvPicPr>
            <a:picLocks noChangeAspect="1" noChangeArrowheads="1"/>
          </p:cNvPicPr>
          <p:nvPr/>
        </p:nvPicPr>
        <p:blipFill>
          <a:blip r:embed="rId4" cstate="print">
            <a:lum bright="10000"/>
          </a:blip>
          <a:srcRect l="10380" r="78333"/>
          <a:stretch>
            <a:fillRect/>
          </a:stretch>
        </p:blipFill>
        <p:spPr bwMode="auto">
          <a:xfrm>
            <a:off x="7992380" y="0"/>
            <a:ext cx="1151620" cy="6858000"/>
          </a:xfrm>
          <a:prstGeom prst="rect">
            <a:avLst/>
          </a:prstGeom>
          <a:ln>
            <a:noFill/>
          </a:ln>
          <a:effectLst>
            <a:outerShdw blurRad="50800" dist="50800" dir="5400000" algn="ctr" rotWithShape="0">
              <a:srgbClr val="000000">
                <a:alpha val="99000"/>
              </a:srgbClr>
            </a:outerShdw>
            <a:softEdge rad="112500"/>
          </a:effectLst>
        </p:spPr>
      </p:pic>
      <p:pic>
        <p:nvPicPr>
          <p:cNvPr id="80902" name="Picture 6" descr="http://areeweb.polito.it/ricerca/noiselab/FuturICT/CNR.png"/>
          <p:cNvPicPr>
            <a:picLocks noChangeAspect="1" noChangeArrowheads="1"/>
          </p:cNvPicPr>
          <p:nvPr/>
        </p:nvPicPr>
        <p:blipFill>
          <a:blip r:embed="rId5" cstate="print"/>
          <a:srcRect/>
          <a:stretch>
            <a:fillRect/>
          </a:stretch>
        </p:blipFill>
        <p:spPr bwMode="auto">
          <a:xfrm>
            <a:off x="1260000" y="612000"/>
            <a:ext cx="6257925" cy="9525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612000" y="1014225"/>
            <a:ext cx="8317718" cy="1000274"/>
          </a:xfrm>
          <a:prstGeom prst="rect">
            <a:avLst/>
          </a:prstGeom>
          <a:noFill/>
        </p:spPr>
        <p:txBody>
          <a:bodyPr wrap="square" rtlCol="0">
            <a:spAutoFit/>
          </a:bodyPr>
          <a:lstStyle/>
          <a:p>
            <a:pPr>
              <a:spcAft>
                <a:spcPts val="600"/>
              </a:spcAft>
            </a:pPr>
            <a:r>
              <a:rPr lang="en-US" sz="1600" dirty="0" smtClean="0">
                <a:cs typeface="Arial" pitchFamily="34" charset="0"/>
              </a:rPr>
              <a:t>Background sound in the ocean is a </a:t>
            </a:r>
            <a:r>
              <a:rPr lang="en-US" b="1" dirty="0" smtClean="0">
                <a:solidFill>
                  <a:srgbClr val="002060"/>
                </a:solidFill>
                <a:cs typeface="Arial" pitchFamily="34" charset="0"/>
              </a:rPr>
              <a:t>combination of natural and man-made sounds</a:t>
            </a:r>
            <a:r>
              <a:rPr lang="en-US" sz="1600" dirty="0" smtClean="0">
                <a:cs typeface="Arial" pitchFamily="34" charset="0"/>
              </a:rPr>
              <a:t>.</a:t>
            </a:r>
          </a:p>
          <a:p>
            <a:pPr>
              <a:spcAft>
                <a:spcPts val="600"/>
              </a:spcAft>
            </a:pPr>
            <a:r>
              <a:rPr lang="en-US" b="1" dirty="0" smtClean="0">
                <a:solidFill>
                  <a:srgbClr val="002060"/>
                </a:solidFill>
                <a:cs typeface="Arial" pitchFamily="34" charset="0"/>
              </a:rPr>
              <a:t>Spectral features of sound clips can be used to detect, classify and quantify processes responsible for ambient noise in the ocean.</a:t>
            </a:r>
          </a:p>
        </p:txBody>
      </p:sp>
      <p:pic>
        <p:nvPicPr>
          <p:cNvPr id="7" name="Picture 5"/>
          <p:cNvPicPr>
            <a:picLocks/>
          </p:cNvPicPr>
          <p:nvPr/>
        </p:nvPicPr>
        <p:blipFill>
          <a:blip r:embed="rId3" cstate="email">
            <a:extLst>
              <a:ext uri="{28A0092B-C50C-407E-A947-70E740481C1C}">
                <a14:useLocalDpi xmlns:a14="http://schemas.microsoft.com/office/drawing/2010/main" xmlns=""/>
              </a:ext>
            </a:extLst>
          </a:blip>
          <a:srcRect l="63191" t="3558" b="14583"/>
          <a:stretch>
            <a:fillRect/>
          </a:stretch>
        </p:blipFill>
        <p:spPr>
          <a:xfrm>
            <a:off x="0" y="-1"/>
            <a:ext cx="648000" cy="6840000"/>
          </a:xfrm>
          <a:prstGeom prst="rect">
            <a:avLst/>
          </a:prstGeom>
        </p:spPr>
      </p:pic>
      <p:sp>
        <p:nvSpPr>
          <p:cNvPr id="10" name="Rettangolo 9"/>
          <p:cNvSpPr/>
          <p:nvPr/>
        </p:nvSpPr>
        <p:spPr>
          <a:xfrm>
            <a:off x="612000" y="180000"/>
            <a:ext cx="8561292" cy="738664"/>
          </a:xfrm>
          <a:prstGeom prst="rect">
            <a:avLst/>
          </a:prstGeom>
        </p:spPr>
        <p:txBody>
          <a:bodyPr wrap="square">
            <a:spAutoFit/>
          </a:bodyPr>
          <a:lstStyle/>
          <a:p>
            <a:r>
              <a:rPr lang="en-US" sz="2800" b="1" dirty="0" smtClean="0">
                <a:solidFill>
                  <a:srgbClr val="002060"/>
                </a:solidFill>
                <a:effectLst>
                  <a:outerShdw blurRad="38100" dist="38100" dir="2700000" algn="tl">
                    <a:srgbClr val="000000">
                      <a:alpha val="43137"/>
                    </a:srgbClr>
                  </a:outerShdw>
                </a:effectLst>
                <a:cs typeface="Times New Roman" pitchFamily="18" charset="0"/>
              </a:rPr>
              <a:t>The “</a:t>
            </a:r>
            <a:r>
              <a:rPr lang="en-US" sz="2800" b="1" dirty="0" err="1" smtClean="0">
                <a:solidFill>
                  <a:srgbClr val="002060"/>
                </a:solidFill>
                <a:effectLst>
                  <a:outerShdw blurRad="38100" dist="38100" dir="2700000" algn="tl">
                    <a:srgbClr val="000000">
                      <a:alpha val="43137"/>
                    </a:srgbClr>
                  </a:outerShdw>
                </a:effectLst>
                <a:cs typeface="Times New Roman" pitchFamily="18" charset="0"/>
              </a:rPr>
              <a:t>Soundscape</a:t>
            </a:r>
            <a:r>
              <a:rPr lang="en-US" sz="2800" b="1" dirty="0" smtClean="0">
                <a:solidFill>
                  <a:srgbClr val="002060"/>
                </a:solidFill>
                <a:effectLst>
                  <a:outerShdw blurRad="38100" dist="38100" dir="2700000" algn="tl">
                    <a:srgbClr val="000000">
                      <a:alpha val="43137"/>
                    </a:srgbClr>
                  </a:outerShdw>
                </a:effectLst>
                <a:cs typeface="Times New Roman" pitchFamily="18" charset="0"/>
              </a:rPr>
              <a:t>” in the </a:t>
            </a:r>
            <a:r>
              <a:rPr lang="en-US" sz="2800" b="1" dirty="0" err="1" smtClean="0">
                <a:solidFill>
                  <a:srgbClr val="002060"/>
                </a:solidFill>
                <a:effectLst>
                  <a:outerShdw blurRad="38100" dist="38100" dir="2700000" algn="tl">
                    <a:srgbClr val="000000">
                      <a:alpha val="43137"/>
                    </a:srgbClr>
                  </a:outerShdw>
                </a:effectLst>
                <a:cs typeface="Times New Roman" pitchFamily="18" charset="0"/>
              </a:rPr>
              <a:t>Ligurian</a:t>
            </a:r>
            <a:r>
              <a:rPr lang="en-US" sz="2800" b="1" dirty="0" smtClean="0">
                <a:solidFill>
                  <a:srgbClr val="002060"/>
                </a:solidFill>
                <a:effectLst>
                  <a:outerShdw blurRad="38100" dist="38100" dir="2700000" algn="tl">
                    <a:srgbClr val="000000">
                      <a:alpha val="43137"/>
                    </a:srgbClr>
                  </a:outerShdw>
                </a:effectLst>
                <a:cs typeface="Times New Roman" pitchFamily="18" charset="0"/>
              </a:rPr>
              <a:t> Sea</a:t>
            </a:r>
          </a:p>
          <a:p>
            <a:r>
              <a:rPr lang="en-US" sz="1400" b="1" i="1" dirty="0" smtClean="0">
                <a:solidFill>
                  <a:srgbClr val="002060"/>
                </a:solidFill>
                <a:effectLst>
                  <a:outerShdw blurRad="38100" dist="38100" dir="2700000" algn="tl">
                    <a:srgbClr val="000000">
                      <a:alpha val="43137"/>
                    </a:srgbClr>
                  </a:outerShdw>
                </a:effectLst>
                <a:cs typeface="Times New Roman" pitchFamily="18" charset="0"/>
              </a:rPr>
              <a:t>with Dr. J. </a:t>
            </a:r>
            <a:r>
              <a:rPr lang="en-US" sz="1400" b="1" i="1" dirty="0" err="1" smtClean="0">
                <a:solidFill>
                  <a:srgbClr val="002060"/>
                </a:solidFill>
                <a:effectLst>
                  <a:outerShdw blurRad="38100" dist="38100" dir="2700000" algn="tl">
                    <a:srgbClr val="000000">
                      <a:alpha val="43137"/>
                    </a:srgbClr>
                  </a:outerShdw>
                </a:effectLst>
                <a:cs typeface="Times New Roman" pitchFamily="18" charset="0"/>
              </a:rPr>
              <a:t>Nystuen</a:t>
            </a:r>
            <a:r>
              <a:rPr lang="en-US" sz="1400" b="1" i="1" dirty="0" smtClean="0">
                <a:solidFill>
                  <a:srgbClr val="002060"/>
                </a:solidFill>
                <a:effectLst>
                  <a:outerShdw blurRad="38100" dist="38100" dir="2700000" algn="tl">
                    <a:srgbClr val="000000">
                      <a:alpha val="43137"/>
                    </a:srgbClr>
                  </a:outerShdw>
                </a:effectLst>
                <a:cs typeface="Times New Roman" pitchFamily="18" charset="0"/>
              </a:rPr>
              <a:t> (APL, USA), E. </a:t>
            </a:r>
            <a:r>
              <a:rPr lang="en-US" sz="1400" b="1" i="1" dirty="0" err="1" smtClean="0">
                <a:solidFill>
                  <a:srgbClr val="002060"/>
                </a:solidFill>
                <a:effectLst>
                  <a:outerShdw blurRad="38100" dist="38100" dir="2700000" algn="tl">
                    <a:srgbClr val="000000">
                      <a:alpha val="43137"/>
                    </a:srgbClr>
                  </a:outerShdw>
                </a:effectLst>
                <a:cs typeface="Times New Roman" pitchFamily="18" charset="0"/>
              </a:rPr>
              <a:t>Anagnostou</a:t>
            </a:r>
            <a:r>
              <a:rPr lang="en-US" sz="1400" b="1" i="1" dirty="0" smtClean="0">
                <a:solidFill>
                  <a:srgbClr val="002060"/>
                </a:solidFill>
                <a:effectLst>
                  <a:outerShdw blurRad="38100" dist="38100" dir="2700000" algn="tl">
                    <a:srgbClr val="000000">
                      <a:alpha val="43137"/>
                    </a:srgbClr>
                  </a:outerShdw>
                </a:effectLst>
                <a:cs typeface="Times New Roman" pitchFamily="18" charset="0"/>
              </a:rPr>
              <a:t> (UCONN, USA)</a:t>
            </a:r>
            <a:endParaRPr lang="en-US" sz="1400" b="1" i="1" dirty="0">
              <a:solidFill>
                <a:srgbClr val="002060"/>
              </a:solidFill>
              <a:effectLst>
                <a:outerShdw blurRad="38100" dist="38100" dir="2700000" algn="tl">
                  <a:srgbClr val="000000">
                    <a:alpha val="43137"/>
                  </a:srgbClr>
                </a:outerShdw>
              </a:effectLst>
              <a:cs typeface="Times New Roman" pitchFamily="18" charset="0"/>
            </a:endParaRPr>
          </a:p>
        </p:txBody>
      </p:sp>
      <p:sp>
        <p:nvSpPr>
          <p:cNvPr id="15" name="CasellaDiTesto 14"/>
          <p:cNvSpPr txBox="1"/>
          <p:nvPr/>
        </p:nvSpPr>
        <p:spPr>
          <a:xfrm>
            <a:off x="642910" y="2071678"/>
            <a:ext cx="8072494" cy="1631216"/>
          </a:xfrm>
          <a:prstGeom prst="rect">
            <a:avLst/>
          </a:prstGeom>
          <a:noFill/>
        </p:spPr>
        <p:txBody>
          <a:bodyPr wrap="square" rtlCol="0">
            <a:spAutoFit/>
          </a:bodyPr>
          <a:lstStyle/>
          <a:p>
            <a:pPr marL="173038" indent="-173038">
              <a:spcAft>
                <a:spcPts val="600"/>
              </a:spcAft>
            </a:pPr>
            <a:r>
              <a:rPr lang="en-US" sz="1600" b="1" u="sng" dirty="0" smtClean="0">
                <a:cs typeface="Arial" pitchFamily="34" charset="0"/>
              </a:rPr>
              <a:t>Experiment from June 2011 up to May 2012</a:t>
            </a:r>
          </a:p>
          <a:p>
            <a:pPr marL="173038" indent="-173038">
              <a:spcAft>
                <a:spcPts val="600"/>
              </a:spcAft>
              <a:buFont typeface="Wingdings" pitchFamily="2" charset="2"/>
              <a:buChar char="§"/>
            </a:pPr>
            <a:r>
              <a:rPr lang="en-US" sz="1600" dirty="0" smtClean="0">
                <a:cs typeface="Arial" pitchFamily="34" charset="0"/>
              </a:rPr>
              <a:t>Acoustic measurements from an hydrophone deployed off-shore at the center of the basin.</a:t>
            </a:r>
          </a:p>
          <a:p>
            <a:pPr marL="173038" indent="-173038">
              <a:spcAft>
                <a:spcPts val="600"/>
              </a:spcAft>
              <a:buFont typeface="Wingdings" pitchFamily="2" charset="2"/>
              <a:buChar char="§"/>
            </a:pPr>
            <a:r>
              <a:rPr lang="en-US" sz="1600" dirty="0" smtClean="0">
                <a:cs typeface="Arial" pitchFamily="34" charset="0"/>
              </a:rPr>
              <a:t>Meteorological measurements from the W1-M3A observatory.</a:t>
            </a:r>
          </a:p>
          <a:p>
            <a:pPr marL="173038" indent="-173038">
              <a:spcAft>
                <a:spcPts val="600"/>
              </a:spcAft>
              <a:buFont typeface="Wingdings" pitchFamily="2" charset="2"/>
              <a:buChar char="§"/>
            </a:pPr>
            <a:r>
              <a:rPr lang="en-US" sz="1600" dirty="0" smtClean="0">
                <a:cs typeface="Arial" pitchFamily="34" charset="0"/>
              </a:rPr>
              <a:t>Rainfall estimate from a network of operational meteorological radars.</a:t>
            </a:r>
          </a:p>
          <a:p>
            <a:pPr marL="173038" indent="-173038">
              <a:spcAft>
                <a:spcPts val="600"/>
              </a:spcAft>
              <a:buFont typeface="Wingdings" pitchFamily="2" charset="2"/>
              <a:buChar char="§"/>
            </a:pPr>
            <a:r>
              <a:rPr lang="en-US" sz="1600" dirty="0" smtClean="0">
                <a:cs typeface="Arial" pitchFamily="34" charset="0"/>
              </a:rPr>
              <a:t>Ship traffic in the basin from AIS data.</a:t>
            </a:r>
            <a:endParaRPr lang="en-US" b="1" dirty="0" smtClean="0">
              <a:solidFill>
                <a:srgbClr val="002060"/>
              </a:solidFill>
              <a:cs typeface="Arial" pitchFamily="34" charset="0"/>
            </a:endParaRPr>
          </a:p>
        </p:txBody>
      </p:sp>
      <p:grpSp>
        <p:nvGrpSpPr>
          <p:cNvPr id="16" name="Gruppo 13"/>
          <p:cNvGrpSpPr/>
          <p:nvPr/>
        </p:nvGrpSpPr>
        <p:grpSpPr>
          <a:xfrm>
            <a:off x="642910" y="3929066"/>
            <a:ext cx="8375090" cy="2643206"/>
            <a:chOff x="0" y="3675204"/>
            <a:chExt cx="8892000" cy="3369813"/>
          </a:xfrm>
        </p:grpSpPr>
        <p:pic>
          <p:nvPicPr>
            <p:cNvPr id="17" name="Picture 2"/>
            <p:cNvPicPr>
              <a:picLocks noChangeArrowheads="1"/>
            </p:cNvPicPr>
            <p:nvPr/>
          </p:nvPicPr>
          <p:blipFill>
            <a:blip r:embed="rId4" cstate="print"/>
            <a:srcRect l="2343"/>
            <a:stretch>
              <a:fillRect/>
            </a:stretch>
          </p:blipFill>
          <p:spPr bwMode="auto">
            <a:xfrm>
              <a:off x="0" y="3675204"/>
              <a:ext cx="8892000" cy="3369813"/>
            </a:xfrm>
            <a:prstGeom prst="rect">
              <a:avLst/>
            </a:prstGeom>
            <a:ln>
              <a:noFill/>
            </a:ln>
            <a:effectLst>
              <a:outerShdw blurRad="292100" dist="139700" dir="2700000" algn="tl" rotWithShape="0">
                <a:srgbClr val="333333">
                  <a:alpha val="65000"/>
                </a:srgbClr>
              </a:outerShdw>
            </a:effectLst>
          </p:spPr>
        </p:pic>
        <p:sp>
          <p:nvSpPr>
            <p:cNvPr id="18" name="CasellaDiTesto 7"/>
            <p:cNvSpPr txBox="1"/>
            <p:nvPr/>
          </p:nvSpPr>
          <p:spPr>
            <a:xfrm>
              <a:off x="8334540" y="6596391"/>
              <a:ext cx="479027" cy="261610"/>
            </a:xfrm>
            <a:prstGeom prst="rect">
              <a:avLst/>
            </a:prstGeom>
            <a:noFill/>
          </p:spPr>
          <p:txBody>
            <a:bodyPr wrap="square" rtlCol="0">
              <a:spAutoFit/>
            </a:bodyPr>
            <a:lstStyle>
              <a:defPPr>
                <a:defRPr lang="it-IT"/>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a:r>
                <a:rPr lang="it-IT" sz="1100" dirty="0" smtClean="0">
                  <a:latin typeface="Arial" pitchFamily="34" charset="0"/>
                  <a:cs typeface="Arial" pitchFamily="34" charset="0"/>
                </a:rPr>
                <a:t>[</a:t>
              </a:r>
              <a:r>
                <a:rPr lang="it-IT" sz="1100" dirty="0" err="1" smtClean="0">
                  <a:latin typeface="Arial" pitchFamily="34" charset="0"/>
                  <a:cs typeface="Arial" pitchFamily="34" charset="0"/>
                </a:rPr>
                <a:t>dB</a:t>
              </a:r>
              <a:r>
                <a:rPr lang="it-IT" sz="1100" dirty="0" smtClean="0">
                  <a:latin typeface="Arial" pitchFamily="34" charset="0"/>
                  <a:cs typeface="Arial" pitchFamily="34" charset="0"/>
                </a:rPr>
                <a:t>]</a:t>
              </a:r>
              <a:endParaRPr lang="it-IT" sz="1100" dirty="0">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3"/>
          <p:cNvSpPr>
            <a:spLocks noChangeArrowheads="1"/>
          </p:cNvSpPr>
          <p:nvPr/>
        </p:nvSpPr>
        <p:spPr bwMode="auto">
          <a:xfrm>
            <a:off x="611450" y="900000"/>
            <a:ext cx="8269085" cy="1556453"/>
          </a:xfrm>
          <a:prstGeom prst="rect">
            <a:avLst/>
          </a:prstGeom>
          <a:noFill/>
          <a:ln w="9525">
            <a:noFill/>
            <a:round/>
            <a:headEnd/>
            <a:tailEnd/>
          </a:ln>
          <a:effectLst/>
        </p:spPr>
        <p:txBody>
          <a:bodyPr wrap="square" lIns="90000" tIns="46800" rIns="90000" bIns="46800">
            <a:spAutoFit/>
          </a:bodyPr>
          <a:lstStyle/>
          <a:p>
            <a:pPr>
              <a:spcAft>
                <a:spcPts val="600"/>
              </a:spcAft>
            </a:pPr>
            <a:r>
              <a:rPr lang="en-US" sz="1600" dirty="0" smtClean="0">
                <a:cs typeface="Arial" pitchFamily="34" charset="0"/>
              </a:rPr>
              <a:t>Heavy rainfall, rainfall and drizzle phenomena show unique spectral features that allow their clear identification working in the frequency band from 2 kHz up to 10 kHz.</a:t>
            </a:r>
          </a:p>
          <a:p>
            <a:pPr marL="361950" indent="-361950">
              <a:spcAft>
                <a:spcPts val="600"/>
              </a:spcAft>
              <a:buFont typeface="Wingdings" pitchFamily="2" charset="2"/>
              <a:buChar char="§"/>
            </a:pPr>
            <a:r>
              <a:rPr lang="en-US" sz="1600" dirty="0" smtClean="0">
                <a:cs typeface="Arial" pitchFamily="34" charset="0"/>
              </a:rPr>
              <a:t>peak in the band 12-22 kHz </a:t>
            </a:r>
            <a:r>
              <a:rPr lang="en-US" sz="1600" dirty="0" smtClean="0">
                <a:cs typeface="Arial" pitchFamily="34" charset="0"/>
                <a:sym typeface="Symbol"/>
              </a:rPr>
              <a:t></a:t>
            </a:r>
            <a:r>
              <a:rPr lang="en-US" sz="1600" dirty="0" smtClean="0">
                <a:cs typeface="Arial" pitchFamily="34" charset="0"/>
              </a:rPr>
              <a:t> drizzle phenomena.</a:t>
            </a:r>
          </a:p>
          <a:p>
            <a:pPr marL="361950" indent="-361950">
              <a:spcAft>
                <a:spcPts val="600"/>
              </a:spcAft>
              <a:buFont typeface="Wingdings" pitchFamily="2" charset="2"/>
              <a:buChar char="§"/>
            </a:pPr>
            <a:r>
              <a:rPr lang="en-US" sz="1600" dirty="0" smtClean="0">
                <a:cs typeface="Arial" pitchFamily="34" charset="0"/>
              </a:rPr>
              <a:t>intense sound at </a:t>
            </a:r>
            <a:r>
              <a:rPr lang="en-GB" sz="1600" dirty="0" smtClean="0">
                <a:cs typeface="Arial" pitchFamily="34" charset="0"/>
              </a:rPr>
              <a:t>10 kHz </a:t>
            </a:r>
            <a:r>
              <a:rPr lang="en-US" sz="1600" dirty="0" smtClean="0">
                <a:cs typeface="Arial" pitchFamily="34" charset="0"/>
                <a:sym typeface="Symbol"/>
              </a:rPr>
              <a:t> </a:t>
            </a:r>
            <a:r>
              <a:rPr lang="en-GB" sz="1600" dirty="0" smtClean="0">
                <a:cs typeface="Arial" pitchFamily="34" charset="0"/>
              </a:rPr>
              <a:t>rain events.</a:t>
            </a:r>
          </a:p>
          <a:p>
            <a:pPr marL="361950" indent="-361950">
              <a:spcAft>
                <a:spcPts val="600"/>
              </a:spcAft>
              <a:buFont typeface="Wingdings" pitchFamily="2" charset="2"/>
              <a:buChar char="§"/>
            </a:pPr>
            <a:r>
              <a:rPr lang="en-GB" sz="1600" dirty="0" smtClean="0">
                <a:cs typeface="Arial" pitchFamily="34" charset="0"/>
              </a:rPr>
              <a:t>peak in the band 1-2 kHz </a:t>
            </a:r>
            <a:r>
              <a:rPr lang="en-US" sz="1600" dirty="0" smtClean="0">
                <a:cs typeface="Arial" pitchFamily="34" charset="0"/>
                <a:sym typeface="Symbol"/>
              </a:rPr>
              <a:t> </a:t>
            </a:r>
            <a:r>
              <a:rPr lang="en-GB" sz="1600" dirty="0" smtClean="0">
                <a:cs typeface="Arial" pitchFamily="34" charset="0"/>
              </a:rPr>
              <a:t>heavy/convective rain.</a:t>
            </a:r>
            <a:endParaRPr lang="it-IT" sz="1600" dirty="0">
              <a:cs typeface="Arial" pitchFamily="34" charset="0"/>
            </a:endParaRPr>
          </a:p>
        </p:txBody>
      </p:sp>
      <p:grpSp>
        <p:nvGrpSpPr>
          <p:cNvPr id="9" name="Gruppo 8"/>
          <p:cNvGrpSpPr/>
          <p:nvPr/>
        </p:nvGrpSpPr>
        <p:grpSpPr>
          <a:xfrm>
            <a:off x="660084" y="2857496"/>
            <a:ext cx="8412510" cy="3451904"/>
            <a:chOff x="660084" y="2857496"/>
            <a:chExt cx="8412510" cy="3451904"/>
          </a:xfrm>
        </p:grpSpPr>
        <p:pic>
          <p:nvPicPr>
            <p:cNvPr id="8" name="Immagine 7"/>
            <p:cNvPicPr>
              <a:picLocks noChangeAspect="1"/>
            </p:cNvPicPr>
            <p:nvPr/>
          </p:nvPicPr>
          <p:blipFill>
            <a:blip r:embed="rId3" cstate="print"/>
            <a:stretch>
              <a:fillRect/>
            </a:stretch>
          </p:blipFill>
          <p:spPr bwMode="auto">
            <a:xfrm>
              <a:off x="660084" y="2857496"/>
              <a:ext cx="8412510" cy="3451904"/>
            </a:xfrm>
            <a:prstGeom prst="rect">
              <a:avLst/>
            </a:prstGeom>
            <a:ln>
              <a:noFill/>
            </a:ln>
            <a:effectLst>
              <a:outerShdw blurRad="292100" dist="139700" dir="2700000" algn="tl" rotWithShape="0">
                <a:srgbClr val="333333">
                  <a:alpha val="65000"/>
                </a:srgbClr>
              </a:outerShdw>
            </a:effectLst>
          </p:spPr>
        </p:pic>
        <p:sp>
          <p:nvSpPr>
            <p:cNvPr id="5" name="Ovale 4"/>
            <p:cNvSpPr/>
            <p:nvPr/>
          </p:nvSpPr>
          <p:spPr>
            <a:xfrm>
              <a:off x="7429520" y="3226021"/>
              <a:ext cx="646386" cy="488731"/>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7" name="Connettore 2 6"/>
            <p:cNvCxnSpPr/>
            <p:nvPr/>
          </p:nvCxnSpPr>
          <p:spPr>
            <a:xfrm rot="10800000" flipV="1">
              <a:off x="2643174" y="4429132"/>
              <a:ext cx="409901" cy="394138"/>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0" name="Connettore 2 9"/>
            <p:cNvCxnSpPr/>
            <p:nvPr/>
          </p:nvCxnSpPr>
          <p:spPr>
            <a:xfrm rot="10800000" flipV="1">
              <a:off x="4643438" y="4143380"/>
              <a:ext cx="409901" cy="394138"/>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pic>
        <p:nvPicPr>
          <p:cNvPr id="13" name="Picture 5"/>
          <p:cNvPicPr>
            <a:picLocks/>
          </p:cNvPicPr>
          <p:nvPr/>
        </p:nvPicPr>
        <p:blipFill>
          <a:blip r:embed="rId4" cstate="email">
            <a:extLst>
              <a:ext uri="{28A0092B-C50C-407E-A947-70E740481C1C}">
                <a14:useLocalDpi xmlns:a14="http://schemas.microsoft.com/office/drawing/2010/main" xmlns=""/>
              </a:ext>
            </a:extLst>
          </a:blip>
          <a:srcRect l="63191" t="3558" b="14583"/>
          <a:stretch>
            <a:fillRect/>
          </a:stretch>
        </p:blipFill>
        <p:spPr>
          <a:xfrm>
            <a:off x="0" y="-1"/>
            <a:ext cx="648000" cy="6840000"/>
          </a:xfrm>
          <a:prstGeom prst="rect">
            <a:avLst/>
          </a:prstGeom>
        </p:spPr>
      </p:pic>
      <p:sp>
        <p:nvSpPr>
          <p:cNvPr id="14" name="Rettangolo 13"/>
          <p:cNvSpPr/>
          <p:nvPr/>
        </p:nvSpPr>
        <p:spPr>
          <a:xfrm>
            <a:off x="612000" y="180000"/>
            <a:ext cx="8561292" cy="523220"/>
          </a:xfrm>
          <a:prstGeom prst="rect">
            <a:avLst/>
          </a:prstGeom>
        </p:spPr>
        <p:txBody>
          <a:bodyPr wrap="square">
            <a:spAutoFit/>
          </a:bodyPr>
          <a:lstStyle/>
          <a:p>
            <a:r>
              <a:rPr lang="en-US" sz="2800" b="1" dirty="0" smtClean="0">
                <a:solidFill>
                  <a:srgbClr val="002060"/>
                </a:solidFill>
                <a:effectLst>
                  <a:outerShdw blurRad="38100" dist="38100" dir="2700000" algn="tl">
                    <a:srgbClr val="000000">
                      <a:alpha val="43137"/>
                    </a:srgbClr>
                  </a:outerShdw>
                </a:effectLst>
                <a:cs typeface="Times New Roman" pitchFamily="18" charset="0"/>
              </a:rPr>
              <a:t>Rain Spectra</a:t>
            </a:r>
            <a:endParaRPr lang="en-US" sz="2800" b="1" dirty="0">
              <a:solidFill>
                <a:srgbClr val="002060"/>
              </a:solidFill>
              <a:effectLst>
                <a:outerShdw blurRad="38100" dist="38100" dir="2700000" algn="tl">
                  <a:srgbClr val="000000">
                    <a:alpha val="43137"/>
                  </a:srgbClr>
                </a:outerShdw>
              </a:effectLst>
              <a:cs typeface="Times New Roman" pitchFamily="18"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3"/>
          <p:cNvSpPr>
            <a:spLocks noChangeArrowheads="1"/>
          </p:cNvSpPr>
          <p:nvPr/>
        </p:nvSpPr>
        <p:spPr bwMode="auto">
          <a:xfrm>
            <a:off x="612000" y="900000"/>
            <a:ext cx="8280600" cy="2633671"/>
          </a:xfrm>
          <a:prstGeom prst="rect">
            <a:avLst/>
          </a:prstGeom>
          <a:noFill/>
          <a:ln w="9525">
            <a:noFill/>
            <a:round/>
            <a:headEnd/>
            <a:tailEnd/>
          </a:ln>
          <a:effectLst/>
        </p:spPr>
        <p:txBody>
          <a:bodyPr wrap="square" lIns="90000" tIns="46800" rIns="90000" bIns="46800">
            <a:spAutoFit/>
          </a:bodyPr>
          <a:lstStyle/>
          <a:p>
            <a:pPr>
              <a:spcAft>
                <a:spcPts val="600"/>
              </a:spcAft>
            </a:pPr>
            <a:r>
              <a:rPr lang="en-US" sz="1600" dirty="0" smtClean="0">
                <a:cs typeface="Arial" pitchFamily="34" charset="0"/>
              </a:rPr>
              <a:t>Relationship between the wind blowing over the ocean and the underwater noise is well known.</a:t>
            </a:r>
          </a:p>
          <a:p>
            <a:pPr>
              <a:spcAft>
                <a:spcPts val="600"/>
              </a:spcAft>
            </a:pPr>
            <a:r>
              <a:rPr lang="en-US" sz="1600" dirty="0" smtClean="0">
                <a:cs typeface="Arial" pitchFamily="34" charset="0"/>
              </a:rPr>
              <a:t>The sound produced by wind is due to the </a:t>
            </a:r>
            <a:r>
              <a:rPr lang="en-US" b="1" dirty="0" smtClean="0">
                <a:solidFill>
                  <a:srgbClr val="002060"/>
                </a:solidFill>
                <a:cs typeface="Arial" pitchFamily="34" charset="0"/>
              </a:rPr>
              <a:t>wave breaking </a:t>
            </a:r>
            <a:r>
              <a:rPr lang="en-US" sz="1600" dirty="0" smtClean="0">
                <a:cs typeface="Arial" pitchFamily="34" charset="0"/>
              </a:rPr>
              <a:t>and it is radiated from bubbles trapped under water at the wave’s leading edge. Falling rain produces underwater sound in the same frequency band, but underwater sound levels produced by breaking waves and rainfall have distinctive shapes when plotted versus frequency.</a:t>
            </a:r>
          </a:p>
          <a:p>
            <a:pPr>
              <a:spcAft>
                <a:spcPts val="600"/>
              </a:spcAft>
            </a:pPr>
            <a:r>
              <a:rPr lang="en-US" sz="1600" dirty="0" smtClean="0">
                <a:cs typeface="Arial" pitchFamily="34" charset="0"/>
              </a:rPr>
              <a:t>The sound levels produced by breaking waves decrease with increasing frequency.</a:t>
            </a:r>
          </a:p>
          <a:p>
            <a:pPr>
              <a:spcAft>
                <a:spcPts val="600"/>
              </a:spcAft>
            </a:pPr>
            <a:r>
              <a:rPr lang="en-US" sz="1600" dirty="0" smtClean="0">
                <a:cs typeface="Arial" pitchFamily="34" charset="0"/>
              </a:rPr>
              <a:t>The spectra, due to the wind action over the sea surface, show </a:t>
            </a:r>
            <a:r>
              <a:rPr lang="en-US" b="1" dirty="0" smtClean="0">
                <a:solidFill>
                  <a:srgbClr val="002060"/>
                </a:solidFill>
                <a:cs typeface="Arial" pitchFamily="34" charset="0"/>
              </a:rPr>
              <a:t>shapes depending on the bubbles size distribution</a:t>
            </a:r>
            <a:r>
              <a:rPr lang="en-US" sz="1600" b="1" dirty="0" smtClean="0">
                <a:cs typeface="Arial" pitchFamily="34" charset="0"/>
              </a:rPr>
              <a:t> </a:t>
            </a:r>
            <a:r>
              <a:rPr lang="en-US" sz="1600" dirty="0" smtClean="0">
                <a:cs typeface="Arial" pitchFamily="34" charset="0"/>
              </a:rPr>
              <a:t>and </a:t>
            </a:r>
            <a:r>
              <a:rPr lang="en-US" b="1" dirty="0" smtClean="0">
                <a:solidFill>
                  <a:srgbClr val="002060"/>
                </a:solidFill>
                <a:cs typeface="Arial" pitchFamily="34" charset="0"/>
              </a:rPr>
              <a:t>levels controlled by the density of breaking waves</a:t>
            </a:r>
            <a:r>
              <a:rPr lang="en-US" sz="1600" dirty="0" smtClean="0">
                <a:cs typeface="Arial" pitchFamily="34" charset="0"/>
              </a:rPr>
              <a:t>, on their turn related to the wind speed.</a:t>
            </a:r>
          </a:p>
        </p:txBody>
      </p:sp>
      <p:grpSp>
        <p:nvGrpSpPr>
          <p:cNvPr id="2" name="Gruppo 13"/>
          <p:cNvGrpSpPr>
            <a:grpSpLocks noChangeAspect="1"/>
          </p:cNvGrpSpPr>
          <p:nvPr/>
        </p:nvGrpSpPr>
        <p:grpSpPr>
          <a:xfrm>
            <a:off x="1872000" y="3706892"/>
            <a:ext cx="5400000" cy="2962558"/>
            <a:chOff x="233305" y="3519264"/>
            <a:chExt cx="5700308" cy="3127310"/>
          </a:xfrm>
        </p:grpSpPr>
        <p:pic>
          <p:nvPicPr>
            <p:cNvPr id="4" name="Picture 2" descr="C:\Users\Roberto\Desktop\PAL\Figures\AvgSpectraPerWindSpeedClasses_avg5min.emf"/>
            <p:cNvPicPr>
              <a:picLocks noChangeAspect="1" noChangeArrowheads="1"/>
            </p:cNvPicPr>
            <p:nvPr/>
          </p:nvPicPr>
          <p:blipFill>
            <a:blip r:embed="rId3" cstate="print"/>
            <a:srcRect l="8566" t="2128" r="7949" b="2643"/>
            <a:stretch>
              <a:fillRect/>
            </a:stretch>
          </p:blipFill>
          <p:spPr bwMode="auto">
            <a:xfrm>
              <a:off x="233305" y="3519264"/>
              <a:ext cx="5700308" cy="3127310"/>
            </a:xfrm>
            <a:prstGeom prst="rect">
              <a:avLst/>
            </a:prstGeom>
            <a:ln>
              <a:noFill/>
            </a:ln>
            <a:effectLst>
              <a:outerShdw blurRad="292100" dist="139700" dir="2700000" algn="tl" rotWithShape="0">
                <a:srgbClr val="333333">
                  <a:alpha val="65000"/>
                </a:srgbClr>
              </a:outerShdw>
            </a:effectLst>
          </p:spPr>
        </p:pic>
        <p:sp>
          <p:nvSpPr>
            <p:cNvPr id="5" name="Ovale 4"/>
            <p:cNvSpPr/>
            <p:nvPr/>
          </p:nvSpPr>
          <p:spPr>
            <a:xfrm rot="1678142">
              <a:off x="4377803" y="5195060"/>
              <a:ext cx="1369213" cy="5580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7" name="Connettore 1 6"/>
            <p:cNvCxnSpPr/>
            <p:nvPr/>
          </p:nvCxnSpPr>
          <p:spPr>
            <a:xfrm rot="5400000">
              <a:off x="2609184" y="5107606"/>
              <a:ext cx="1898676" cy="1588"/>
            </a:xfrm>
            <a:prstGeom prst="line">
              <a:avLst/>
            </a:prstGeom>
            <a:ln w="28575">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9" name="Connettore 2 8"/>
            <p:cNvCxnSpPr/>
            <p:nvPr/>
          </p:nvCxnSpPr>
          <p:spPr>
            <a:xfrm rot="5400000" flipH="1" flipV="1">
              <a:off x="2354782" y="4539633"/>
              <a:ext cx="1132886" cy="51789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pic>
        <p:nvPicPr>
          <p:cNvPr id="10" name="Picture 5"/>
          <p:cNvPicPr>
            <a:picLocks/>
          </p:cNvPicPr>
          <p:nvPr/>
        </p:nvPicPr>
        <p:blipFill>
          <a:blip r:embed="rId4" cstate="email">
            <a:extLst>
              <a:ext uri="{28A0092B-C50C-407E-A947-70E740481C1C}">
                <a14:useLocalDpi xmlns:a14="http://schemas.microsoft.com/office/drawing/2010/main" xmlns=""/>
              </a:ext>
            </a:extLst>
          </a:blip>
          <a:srcRect l="63191" t="3558" b="14583"/>
          <a:stretch>
            <a:fillRect/>
          </a:stretch>
        </p:blipFill>
        <p:spPr>
          <a:xfrm>
            <a:off x="0" y="-1"/>
            <a:ext cx="648000" cy="6840000"/>
          </a:xfrm>
          <a:prstGeom prst="rect">
            <a:avLst/>
          </a:prstGeom>
        </p:spPr>
      </p:pic>
      <p:sp>
        <p:nvSpPr>
          <p:cNvPr id="12" name="Rettangolo 11"/>
          <p:cNvSpPr/>
          <p:nvPr/>
        </p:nvSpPr>
        <p:spPr>
          <a:xfrm>
            <a:off x="612000" y="180000"/>
            <a:ext cx="8561292" cy="523220"/>
          </a:xfrm>
          <a:prstGeom prst="rect">
            <a:avLst/>
          </a:prstGeom>
        </p:spPr>
        <p:txBody>
          <a:bodyPr wrap="square">
            <a:spAutoFit/>
          </a:bodyPr>
          <a:lstStyle/>
          <a:p>
            <a:r>
              <a:rPr lang="en-US" sz="2800" b="1" dirty="0" smtClean="0">
                <a:solidFill>
                  <a:srgbClr val="002060"/>
                </a:solidFill>
                <a:effectLst>
                  <a:outerShdw blurRad="38100" dist="38100" dir="2700000" algn="tl">
                    <a:srgbClr val="000000">
                      <a:alpha val="43137"/>
                    </a:srgbClr>
                  </a:outerShdw>
                </a:effectLst>
                <a:cs typeface="Times New Roman" pitchFamily="18" charset="0"/>
              </a:rPr>
              <a:t>Wind spectra</a:t>
            </a:r>
            <a:endParaRPr lang="en-US" sz="2800" b="1" dirty="0">
              <a:solidFill>
                <a:srgbClr val="002060"/>
              </a:solidFill>
              <a:effectLst>
                <a:outerShdw blurRad="38100" dist="38100" dir="2700000" algn="tl">
                  <a:srgbClr val="000000">
                    <a:alpha val="43137"/>
                  </a:srgbClr>
                </a:outerShdw>
              </a:effectLst>
              <a:cs typeface="Times New Roman" pitchFamily="18"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asellaDiTesto 12"/>
          <p:cNvSpPr txBox="1"/>
          <p:nvPr/>
        </p:nvSpPr>
        <p:spPr>
          <a:xfrm>
            <a:off x="3500430" y="5485171"/>
            <a:ext cx="5072098" cy="1015663"/>
          </a:xfrm>
          <a:prstGeom prst="rect">
            <a:avLst/>
          </a:prstGeom>
          <a:noFill/>
        </p:spPr>
        <p:txBody>
          <a:bodyPr wrap="square">
            <a:spAutoFit/>
          </a:bodyPr>
          <a:lstStyle/>
          <a:p>
            <a:r>
              <a:rPr lang="en-US" sz="2000" b="1" dirty="0" smtClean="0">
                <a:cs typeface="Courier New" pitchFamily="49" charset="0"/>
              </a:rPr>
              <a:t>Contacts:</a:t>
            </a:r>
          </a:p>
          <a:p>
            <a:r>
              <a:rPr lang="en-US" sz="2000" dirty="0" smtClean="0">
                <a:cs typeface="Courier New" pitchFamily="49" charset="0"/>
              </a:rPr>
              <a:t>Sara </a:t>
            </a:r>
            <a:r>
              <a:rPr lang="en-US" sz="2000" dirty="0" err="1" smtClean="0">
                <a:cs typeface="Courier New" pitchFamily="49" charset="0"/>
              </a:rPr>
              <a:t>Pensieri</a:t>
            </a:r>
            <a:r>
              <a:rPr lang="en-US" sz="2000" dirty="0" smtClean="0">
                <a:cs typeface="Courier New" pitchFamily="49" charset="0"/>
              </a:rPr>
              <a:t> – sara.pensieri@ge.issia.cnr.it </a:t>
            </a:r>
          </a:p>
          <a:p>
            <a:r>
              <a:rPr lang="en-US" sz="2000" dirty="0" smtClean="0">
                <a:cs typeface="Courier New" pitchFamily="49" charset="0"/>
              </a:rPr>
              <a:t>Roberto </a:t>
            </a:r>
            <a:r>
              <a:rPr lang="en-US" sz="2000" dirty="0" err="1" smtClean="0">
                <a:cs typeface="Courier New" pitchFamily="49" charset="0"/>
              </a:rPr>
              <a:t>Bozzano</a:t>
            </a:r>
            <a:r>
              <a:rPr lang="en-US" sz="2000" dirty="0" smtClean="0">
                <a:cs typeface="Courier New" pitchFamily="49" charset="0"/>
              </a:rPr>
              <a:t> – roberto.bozzano@cnr.it</a:t>
            </a:r>
            <a:endParaRPr lang="en-US" sz="2000" dirty="0">
              <a:cs typeface="Courier New" pitchFamily="49" charset="0"/>
            </a:endParaRPr>
          </a:p>
        </p:txBody>
      </p:sp>
      <p:pic>
        <p:nvPicPr>
          <p:cNvPr id="14" name="Picture 2" descr="C:\Documents and Settings\Roberto Bozzano\Desktop\Convegno GNOO\OKOKOKOK\immagini\boa da mare.jpg"/>
          <p:cNvPicPr>
            <a:picLocks noChangeAspect="1" noChangeArrowheads="1"/>
          </p:cNvPicPr>
          <p:nvPr/>
        </p:nvPicPr>
        <p:blipFill>
          <a:blip r:embed="rId3" cstate="print"/>
          <a:srcRect/>
          <a:stretch>
            <a:fillRect/>
          </a:stretch>
        </p:blipFill>
        <p:spPr bwMode="auto">
          <a:xfrm>
            <a:off x="714348" y="1285860"/>
            <a:ext cx="3227699" cy="3944964"/>
          </a:xfrm>
          <a:prstGeom prst="rect">
            <a:avLst/>
          </a:prstGeom>
          <a:solidFill>
            <a:srgbClr val="FFFFFF">
              <a:shade val="85000"/>
            </a:srgbClr>
          </a:solidFill>
          <a:ln w="63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Picture 5"/>
          <p:cNvPicPr>
            <a:picLocks/>
          </p:cNvPicPr>
          <p:nvPr/>
        </p:nvPicPr>
        <p:blipFill>
          <a:blip r:embed="rId4" cstate="email">
            <a:extLst>
              <a:ext uri="{28A0092B-C50C-407E-A947-70E740481C1C}">
                <a14:useLocalDpi xmlns:a14="http://schemas.microsoft.com/office/drawing/2010/main" xmlns=""/>
              </a:ext>
            </a:extLst>
          </a:blip>
          <a:srcRect l="63191" t="3558" b="14583"/>
          <a:stretch>
            <a:fillRect/>
          </a:stretch>
        </p:blipFill>
        <p:spPr>
          <a:xfrm>
            <a:off x="0" y="-1"/>
            <a:ext cx="648000" cy="6840000"/>
          </a:xfrm>
          <a:prstGeom prst="rect">
            <a:avLst/>
          </a:prstGeom>
        </p:spPr>
      </p:pic>
      <p:sp>
        <p:nvSpPr>
          <p:cNvPr id="17" name="Title 1"/>
          <p:cNvSpPr>
            <a:spLocks noGrp="1"/>
          </p:cNvSpPr>
          <p:nvPr>
            <p:ph type="ctrTitle"/>
          </p:nvPr>
        </p:nvSpPr>
        <p:spPr>
          <a:xfrm>
            <a:off x="4286248" y="2778151"/>
            <a:ext cx="4643470" cy="1569660"/>
          </a:xfrm>
        </p:spPr>
        <p:txBody>
          <a:bodyPr wrap="square">
            <a:spAutoFit/>
          </a:bodyPr>
          <a:lstStyle/>
          <a:p>
            <a:pPr algn="l">
              <a:spcBef>
                <a:spcPts val="0"/>
              </a:spcBef>
            </a:pPr>
            <a:r>
              <a:rPr lang="en-US" sz="4000" b="1" dirty="0" smtClean="0">
                <a:solidFill>
                  <a:srgbClr val="002060"/>
                </a:solidFill>
                <a:effectLst>
                  <a:outerShdw blurRad="38100" dist="38100" dir="2700000" algn="tl">
                    <a:srgbClr val="000000">
                      <a:alpha val="43137"/>
                    </a:srgbClr>
                  </a:outerShdw>
                </a:effectLst>
                <a:latin typeface="+mn-lt"/>
                <a:cs typeface="Times New Roman" pitchFamily="18" charset="0"/>
              </a:rPr>
              <a:t>W1-M3A</a:t>
            </a:r>
            <a:r>
              <a:rPr lang="en-US" sz="2800" b="1" dirty="0" smtClean="0">
                <a:effectLst>
                  <a:outerShdw blurRad="38100" dist="38100" dir="2700000" algn="tl">
                    <a:srgbClr val="000000">
                      <a:alpha val="43137"/>
                    </a:srgbClr>
                  </a:outerShdw>
                </a:effectLst>
                <a:latin typeface="+mn-lt"/>
                <a:cs typeface="Times New Roman" pitchFamily="18" charset="0"/>
              </a:rPr>
              <a:t/>
            </a:r>
            <a:br>
              <a:rPr lang="en-US" sz="2800" b="1" dirty="0" smtClean="0">
                <a:effectLst>
                  <a:outerShdw blurRad="38100" dist="38100" dir="2700000" algn="tl">
                    <a:srgbClr val="000000">
                      <a:alpha val="43137"/>
                    </a:srgbClr>
                  </a:outerShdw>
                </a:effectLst>
                <a:latin typeface="+mn-lt"/>
                <a:cs typeface="Times New Roman" pitchFamily="18" charset="0"/>
              </a:rPr>
            </a:br>
            <a:r>
              <a:rPr lang="en-US" sz="2800" b="1" dirty="0" smtClean="0">
                <a:latin typeface="+mn-lt"/>
                <a:cs typeface="Times New Roman" pitchFamily="18" charset="0"/>
              </a:rPr>
              <a:t>Multidisciplinary Off-Shore Observatory</a:t>
            </a:r>
            <a:endParaRPr lang="it-IT" sz="2800" b="1" noProof="1">
              <a:solidFill>
                <a:srgbClr val="0070C0"/>
              </a:solidFill>
              <a:latin typeface="+mn-lt"/>
              <a:cs typeface="Times New Roman" pitchFamily="18" charset="0"/>
            </a:endParaRPr>
          </a:p>
        </p:txBody>
      </p:sp>
      <p:pic>
        <p:nvPicPr>
          <p:cNvPr id="8" name="Picture 6" descr="http://areeweb.polito.it/ricerca/noiselab/FuturICT/CNR.png"/>
          <p:cNvPicPr>
            <a:picLocks noChangeAspect="1" noChangeArrowheads="1"/>
          </p:cNvPicPr>
          <p:nvPr/>
        </p:nvPicPr>
        <p:blipFill>
          <a:blip r:embed="rId5" cstate="print"/>
          <a:srcRect r="85160"/>
          <a:stretch>
            <a:fillRect/>
          </a:stretch>
        </p:blipFill>
        <p:spPr bwMode="auto">
          <a:xfrm>
            <a:off x="5965041" y="285728"/>
            <a:ext cx="928694" cy="952500"/>
          </a:xfrm>
          <a:prstGeom prst="rect">
            <a:avLst/>
          </a:prstGeom>
          <a:noFill/>
        </p:spPr>
      </p:pic>
      <p:pic>
        <p:nvPicPr>
          <p:cNvPr id="9" name="Picture 6" descr="http://areeweb.polito.it/ricerca/noiselab/FuturICT/CNR.png"/>
          <p:cNvPicPr>
            <a:picLocks noChangeAspect="1" noChangeArrowheads="1"/>
          </p:cNvPicPr>
          <p:nvPr/>
        </p:nvPicPr>
        <p:blipFill>
          <a:blip r:embed="rId5" cstate="print"/>
          <a:srcRect l="14840" t="30000" r="37214"/>
          <a:stretch>
            <a:fillRect/>
          </a:stretch>
        </p:blipFill>
        <p:spPr bwMode="auto">
          <a:xfrm>
            <a:off x="4929190" y="1071546"/>
            <a:ext cx="3000396" cy="666748"/>
          </a:xfrm>
          <a:prstGeom prst="rect">
            <a:avLst/>
          </a:prstGeom>
          <a:noFill/>
        </p:spPr>
      </p:pic>
      <p:pic>
        <p:nvPicPr>
          <p:cNvPr id="10" name="Picture 6" descr="http://areeweb.polito.it/ricerca/noiselab/FuturICT/CNR.png"/>
          <p:cNvPicPr>
            <a:picLocks noChangeAspect="1" noChangeArrowheads="1"/>
          </p:cNvPicPr>
          <p:nvPr/>
        </p:nvPicPr>
        <p:blipFill>
          <a:blip r:embed="rId5" cstate="print"/>
          <a:srcRect l="61644" t="30000" r="1826"/>
          <a:stretch>
            <a:fillRect/>
          </a:stretch>
        </p:blipFill>
        <p:spPr bwMode="auto">
          <a:xfrm>
            <a:off x="5286380" y="1547806"/>
            <a:ext cx="2286016" cy="666748"/>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descr="G:\ODAS MULTIMEDIA\Foto W1-M3A\Foto OI1 2013\Foto missione 2013 06 04\DSCN0224.JPG"/>
          <p:cNvPicPr>
            <a:picLocks noChangeAspect="1" noChangeArrowheads="1"/>
          </p:cNvPicPr>
          <p:nvPr/>
        </p:nvPicPr>
        <p:blipFill>
          <a:blip r:embed="rId3" cstate="print"/>
          <a:srcRect t="23188" b="39177"/>
          <a:stretch>
            <a:fillRect/>
          </a:stretch>
        </p:blipFill>
        <p:spPr bwMode="auto">
          <a:xfrm>
            <a:off x="0" y="-24"/>
            <a:ext cx="9144000" cy="2643206"/>
          </a:xfrm>
          <a:prstGeom prst="rect">
            <a:avLst/>
          </a:prstGeom>
          <a:noFill/>
        </p:spPr>
      </p:pic>
      <p:sp>
        <p:nvSpPr>
          <p:cNvPr id="9" name="Rettangolo 8"/>
          <p:cNvSpPr/>
          <p:nvPr/>
        </p:nvSpPr>
        <p:spPr>
          <a:xfrm>
            <a:off x="612000" y="2708900"/>
            <a:ext cx="3960000" cy="1323439"/>
          </a:xfrm>
          <a:prstGeom prst="rect">
            <a:avLst/>
          </a:prstGeom>
        </p:spPr>
        <p:txBody>
          <a:bodyPr wrap="square" numCol="1" spcCol="360000">
            <a:spAutoFit/>
          </a:bodyPr>
          <a:lstStyle/>
          <a:p>
            <a:pPr>
              <a:spcAft>
                <a:spcPts val="600"/>
              </a:spcAft>
            </a:pPr>
            <a:r>
              <a:rPr lang="en-US" sz="1600" dirty="0" smtClean="0">
                <a:cs typeface="Times New Roman" pitchFamily="18" charset="0"/>
              </a:rPr>
              <a:t>The effective management, monitoring and protection of the marine ecosystem require the use of </a:t>
            </a:r>
            <a:r>
              <a:rPr lang="en-US" sz="1600" b="1" dirty="0" smtClean="0">
                <a:solidFill>
                  <a:srgbClr val="002060"/>
                </a:solidFill>
                <a:cs typeface="Times New Roman" pitchFamily="18" charset="0"/>
              </a:rPr>
              <a:t>multi-variable near real-time measurements</a:t>
            </a:r>
            <a:r>
              <a:rPr lang="en-US" sz="1600" dirty="0" smtClean="0">
                <a:cs typeface="Times New Roman" pitchFamily="18" charset="0"/>
              </a:rPr>
              <a:t> combined to advanced physical and ecological numerical modeling.</a:t>
            </a:r>
          </a:p>
        </p:txBody>
      </p:sp>
      <p:sp>
        <p:nvSpPr>
          <p:cNvPr id="6" name="Rettangolo 5"/>
          <p:cNvSpPr/>
          <p:nvPr/>
        </p:nvSpPr>
        <p:spPr>
          <a:xfrm>
            <a:off x="612000" y="180000"/>
            <a:ext cx="8561292" cy="523220"/>
          </a:xfrm>
          <a:prstGeom prst="rect">
            <a:avLst/>
          </a:prstGeom>
        </p:spPr>
        <p:txBody>
          <a:bodyPr wrap="square">
            <a:spAutoFit/>
          </a:bodyPr>
          <a:lstStyle/>
          <a:p>
            <a:r>
              <a:rPr lang="en-US" sz="2800" b="1" dirty="0" smtClean="0">
                <a:solidFill>
                  <a:srgbClr val="002060"/>
                </a:solidFill>
                <a:effectLst>
                  <a:outerShdw blurRad="38100" dist="38100" dir="2700000" algn="tl">
                    <a:srgbClr val="000000">
                      <a:alpha val="43137"/>
                    </a:srgbClr>
                  </a:outerShdw>
                </a:effectLst>
                <a:cs typeface="Times New Roman" pitchFamily="18" charset="0"/>
              </a:rPr>
              <a:t>Conclusions</a:t>
            </a:r>
            <a:endParaRPr lang="en-US" sz="2800" b="1" dirty="0">
              <a:solidFill>
                <a:srgbClr val="002060"/>
              </a:solidFill>
              <a:effectLst>
                <a:outerShdw blurRad="38100" dist="38100" dir="2700000" algn="tl">
                  <a:srgbClr val="000000">
                    <a:alpha val="43137"/>
                  </a:srgbClr>
                </a:outerShdw>
              </a:effectLst>
              <a:cs typeface="Times New Roman" pitchFamily="18" charset="0"/>
            </a:endParaRPr>
          </a:p>
        </p:txBody>
      </p:sp>
      <p:pic>
        <p:nvPicPr>
          <p:cNvPr id="7" name="Picture 5"/>
          <p:cNvPicPr>
            <a:picLocks/>
          </p:cNvPicPr>
          <p:nvPr/>
        </p:nvPicPr>
        <p:blipFill>
          <a:blip r:embed="rId4" cstate="email">
            <a:extLst>
              <a:ext uri="{28A0092B-C50C-407E-A947-70E740481C1C}">
                <a14:useLocalDpi xmlns:a14="http://schemas.microsoft.com/office/drawing/2010/main" xmlns=""/>
              </a:ext>
            </a:extLst>
          </a:blip>
          <a:srcRect l="63191" t="3558" b="14583"/>
          <a:stretch>
            <a:fillRect/>
          </a:stretch>
        </p:blipFill>
        <p:spPr>
          <a:xfrm>
            <a:off x="0" y="-1"/>
            <a:ext cx="648000" cy="6840000"/>
          </a:xfrm>
          <a:prstGeom prst="rect">
            <a:avLst/>
          </a:prstGeom>
        </p:spPr>
      </p:pic>
      <p:sp>
        <p:nvSpPr>
          <p:cNvPr id="8" name="Rettangolo 7"/>
          <p:cNvSpPr>
            <a:spLocks noChangeAspect="1"/>
          </p:cNvSpPr>
          <p:nvPr/>
        </p:nvSpPr>
        <p:spPr>
          <a:xfrm>
            <a:off x="683460" y="4280335"/>
            <a:ext cx="3888540" cy="2123658"/>
          </a:xfrm>
          <a:prstGeom prst="rect">
            <a:avLst/>
          </a:prstGeom>
        </p:spPr>
        <p:txBody>
          <a:bodyPr wrap="square" numCol="1" spcCol="360000">
            <a:spAutoFit/>
          </a:bodyPr>
          <a:lstStyle/>
          <a:p>
            <a:pPr>
              <a:spcAft>
                <a:spcPts val="600"/>
              </a:spcAft>
            </a:pPr>
            <a:r>
              <a:rPr lang="en-US" sz="1600" b="1" u="sng" dirty="0" smtClean="0">
                <a:cs typeface="Times New Roman" pitchFamily="18" charset="0"/>
              </a:rPr>
              <a:t>Objectives:</a:t>
            </a:r>
            <a:endParaRPr lang="en-US" sz="1600" b="1" dirty="0" smtClean="0">
              <a:cs typeface="Times New Roman" pitchFamily="18" charset="0"/>
            </a:endParaRPr>
          </a:p>
          <a:p>
            <a:pPr eaLnBrk="0" hangingPunct="0">
              <a:spcAft>
                <a:spcPts val="600"/>
              </a:spcAft>
            </a:pPr>
            <a:r>
              <a:rPr lang="en-US" sz="1600" dirty="0" smtClean="0"/>
              <a:t>To collect met-ocean parameters over the ocean for:</a:t>
            </a:r>
          </a:p>
          <a:p>
            <a:pPr marL="173038" indent="-173038" eaLnBrk="0" hangingPunct="0">
              <a:spcAft>
                <a:spcPts val="600"/>
              </a:spcAft>
              <a:buFont typeface="Wingdings" pitchFamily="2" charset="2"/>
              <a:buChar char="§"/>
            </a:pPr>
            <a:r>
              <a:rPr lang="en-US" sz="1600" dirty="0" smtClean="0"/>
              <a:t>Validating satellite data</a:t>
            </a:r>
          </a:p>
          <a:p>
            <a:pPr marL="173038" indent="-173038" eaLnBrk="0" hangingPunct="0">
              <a:spcAft>
                <a:spcPts val="600"/>
              </a:spcAft>
              <a:buFont typeface="Wingdings" pitchFamily="2" charset="2"/>
              <a:buChar char="§"/>
            </a:pPr>
            <a:r>
              <a:rPr lang="en-US" sz="1600" dirty="0" smtClean="0"/>
              <a:t>Improving weather and ocean state prediction</a:t>
            </a:r>
          </a:p>
          <a:p>
            <a:pPr marL="173038" indent="-173038" eaLnBrk="0" hangingPunct="0">
              <a:spcAft>
                <a:spcPts val="600"/>
              </a:spcAft>
              <a:buFont typeface="Wingdings" pitchFamily="2" charset="2"/>
              <a:buChar char="§"/>
            </a:pPr>
            <a:r>
              <a:rPr lang="en-US" sz="1600" dirty="0" smtClean="0"/>
              <a:t>Monitoring the marine environment</a:t>
            </a:r>
            <a:endParaRPr lang="en-US" sz="1600" dirty="0" smtClean="0">
              <a:cs typeface="Times New Roman" pitchFamily="18" charset="0"/>
            </a:endParaRPr>
          </a:p>
        </p:txBody>
      </p:sp>
      <p:sp>
        <p:nvSpPr>
          <p:cNvPr id="10" name="Rettangolo 9"/>
          <p:cNvSpPr/>
          <p:nvPr/>
        </p:nvSpPr>
        <p:spPr>
          <a:xfrm>
            <a:off x="4679380" y="2708900"/>
            <a:ext cx="4285230" cy="3754874"/>
          </a:xfrm>
          <a:prstGeom prst="rect">
            <a:avLst/>
          </a:prstGeom>
        </p:spPr>
        <p:txBody>
          <a:bodyPr wrap="square" numCol="1" spcCol="360000">
            <a:spAutoFit/>
          </a:bodyPr>
          <a:lstStyle/>
          <a:p>
            <a:pPr>
              <a:spcAft>
                <a:spcPts val="600"/>
              </a:spcAft>
            </a:pPr>
            <a:r>
              <a:rPr lang="en-US" sz="1600" b="1" u="sng" dirty="0" smtClean="0">
                <a:cs typeface="Times New Roman" pitchFamily="18" charset="0"/>
              </a:rPr>
              <a:t>Features:</a:t>
            </a:r>
            <a:endParaRPr lang="en-US" sz="1600" b="1" dirty="0" smtClean="0">
              <a:cs typeface="Times New Roman" pitchFamily="18" charset="0"/>
            </a:endParaRPr>
          </a:p>
          <a:p>
            <a:pPr>
              <a:spcAft>
                <a:spcPts val="600"/>
              </a:spcAft>
            </a:pPr>
            <a:r>
              <a:rPr lang="en-US" sz="1600" dirty="0" smtClean="0"/>
              <a:t>Unique capability for </a:t>
            </a:r>
            <a:r>
              <a:rPr lang="en-US" b="1" dirty="0" smtClean="0">
                <a:solidFill>
                  <a:srgbClr val="002060"/>
                </a:solidFill>
              </a:rPr>
              <a:t>vertical coverage </a:t>
            </a:r>
            <a:r>
              <a:rPr lang="en-US" sz="1600" dirty="0" smtClean="0"/>
              <a:t>(i.e. atmospheric and oceanic surface boundary layer and full water column coverage)</a:t>
            </a:r>
          </a:p>
          <a:p>
            <a:pPr>
              <a:spcAft>
                <a:spcPts val="600"/>
              </a:spcAft>
            </a:pPr>
            <a:r>
              <a:rPr lang="en-US" b="1" dirty="0" smtClean="0">
                <a:solidFill>
                  <a:srgbClr val="002060"/>
                </a:solidFill>
              </a:rPr>
              <a:t>Calibrated long sustained </a:t>
            </a:r>
            <a:r>
              <a:rPr lang="en-US" b="1" dirty="0" err="1" smtClean="0">
                <a:solidFill>
                  <a:srgbClr val="002060"/>
                </a:solidFill>
              </a:rPr>
              <a:t>timeseries</a:t>
            </a:r>
            <a:r>
              <a:rPr lang="en-US" b="1" dirty="0" smtClean="0">
                <a:solidFill>
                  <a:srgbClr val="002060"/>
                </a:solidFill>
              </a:rPr>
              <a:t> </a:t>
            </a:r>
            <a:r>
              <a:rPr lang="en-US" sz="1600" dirty="0" smtClean="0"/>
              <a:t>allows for observations of small changes and climatic trends.</a:t>
            </a:r>
          </a:p>
          <a:p>
            <a:pPr>
              <a:spcAft>
                <a:spcPts val="600"/>
              </a:spcAft>
            </a:pPr>
            <a:r>
              <a:rPr lang="en-US" sz="1600" dirty="0" smtClean="0"/>
              <a:t>Measurements collected at </a:t>
            </a:r>
            <a:r>
              <a:rPr lang="en-US" b="1" dirty="0" smtClean="0">
                <a:solidFill>
                  <a:srgbClr val="002060"/>
                </a:solidFill>
              </a:rPr>
              <a:t>high sampling rate </a:t>
            </a:r>
            <a:r>
              <a:rPr lang="en-US" sz="1600" dirty="0" smtClean="0"/>
              <a:t>can resolve  highly variable (rapid) processes and events.</a:t>
            </a:r>
          </a:p>
          <a:p>
            <a:pPr>
              <a:spcAft>
                <a:spcPts val="600"/>
              </a:spcAft>
            </a:pPr>
            <a:r>
              <a:rPr lang="en-US" b="1" dirty="0" smtClean="0">
                <a:solidFill>
                  <a:srgbClr val="002060"/>
                </a:solidFill>
              </a:rPr>
              <a:t>Capable of simultaneous measurements of many variables </a:t>
            </a:r>
            <a:r>
              <a:rPr lang="en-US" sz="1600" dirty="0" smtClean="0"/>
              <a:t>which is best chance to discover linkage and forcing between parameters.</a:t>
            </a:r>
            <a:endParaRPr lang="it-IT" sz="1600" dirty="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ttangolo 42"/>
          <p:cNvSpPr/>
          <p:nvPr/>
        </p:nvSpPr>
        <p:spPr>
          <a:xfrm>
            <a:off x="612000" y="900000"/>
            <a:ext cx="8280000" cy="1431161"/>
          </a:xfrm>
          <a:prstGeom prst="rect">
            <a:avLst/>
          </a:prstGeom>
        </p:spPr>
        <p:txBody>
          <a:bodyPr wrap="square">
            <a:spAutoFit/>
          </a:bodyPr>
          <a:lstStyle/>
          <a:p>
            <a:pPr>
              <a:spcAft>
                <a:spcPts val="600"/>
              </a:spcAft>
            </a:pPr>
            <a:r>
              <a:rPr lang="en-US" sz="1600" dirty="0" smtClean="0">
                <a:cs typeface="Times New Roman" pitchFamily="18" charset="0"/>
              </a:rPr>
              <a:t>The effective management, monitoring and protection of the marine ecosystem require the use of </a:t>
            </a:r>
            <a:r>
              <a:rPr lang="en-US" b="1" dirty="0" smtClean="0">
                <a:solidFill>
                  <a:srgbClr val="002060"/>
                </a:solidFill>
                <a:cs typeface="Times New Roman" pitchFamily="18" charset="0"/>
              </a:rPr>
              <a:t>multi-variable near real-time measurements</a:t>
            </a:r>
            <a:r>
              <a:rPr lang="en-US" dirty="0" smtClean="0">
                <a:cs typeface="Times New Roman" pitchFamily="18" charset="0"/>
              </a:rPr>
              <a:t> </a:t>
            </a:r>
            <a:r>
              <a:rPr lang="en-US" sz="1600" dirty="0" smtClean="0">
                <a:cs typeface="Times New Roman" pitchFamily="18" charset="0"/>
              </a:rPr>
              <a:t>combined to advanced physical and ecological numerical modeling tools.</a:t>
            </a:r>
          </a:p>
          <a:p>
            <a:pPr eaLnBrk="0" hangingPunct="0">
              <a:spcAft>
                <a:spcPts val="600"/>
              </a:spcAft>
            </a:pPr>
            <a:r>
              <a:rPr lang="en-US" sz="1600" dirty="0" smtClean="0">
                <a:cs typeface="Times New Roman" pitchFamily="18" charset="0"/>
              </a:rPr>
              <a:t>The multidisciplinary nature of the W1-M3A observatory and its capability to operate on a long term basis allow to:</a:t>
            </a:r>
          </a:p>
        </p:txBody>
      </p:sp>
      <p:pic>
        <p:nvPicPr>
          <p:cNvPr id="18" name="Picture 5"/>
          <p:cNvPicPr>
            <a:picLocks/>
          </p:cNvPicPr>
          <p:nvPr/>
        </p:nvPicPr>
        <p:blipFill>
          <a:blip r:embed="rId3" cstate="email">
            <a:extLst>
              <a:ext uri="{28A0092B-C50C-407E-A947-70E740481C1C}">
                <a14:useLocalDpi xmlns:a14="http://schemas.microsoft.com/office/drawing/2010/main" xmlns=""/>
              </a:ext>
            </a:extLst>
          </a:blip>
          <a:srcRect l="63191" t="3558" b="14583"/>
          <a:stretch>
            <a:fillRect/>
          </a:stretch>
        </p:blipFill>
        <p:spPr>
          <a:xfrm>
            <a:off x="0" y="-1"/>
            <a:ext cx="648000" cy="6840000"/>
          </a:xfrm>
          <a:prstGeom prst="rect">
            <a:avLst/>
          </a:prstGeom>
        </p:spPr>
      </p:pic>
      <p:sp>
        <p:nvSpPr>
          <p:cNvPr id="19" name="Rettangolo 18"/>
          <p:cNvSpPr/>
          <p:nvPr/>
        </p:nvSpPr>
        <p:spPr>
          <a:xfrm>
            <a:off x="612000" y="180000"/>
            <a:ext cx="8280000" cy="523220"/>
          </a:xfrm>
          <a:prstGeom prst="rect">
            <a:avLst/>
          </a:prstGeom>
        </p:spPr>
        <p:txBody>
          <a:bodyPr wrap="square">
            <a:spAutoFit/>
          </a:bodyPr>
          <a:lstStyle/>
          <a:p>
            <a:r>
              <a:rPr lang="en-US" sz="2800" b="1" dirty="0" smtClean="0">
                <a:solidFill>
                  <a:srgbClr val="002060"/>
                </a:solidFill>
                <a:effectLst>
                  <a:outerShdw blurRad="38100" dist="38100" dir="2700000" algn="tl">
                    <a:srgbClr val="000000">
                      <a:alpha val="43137"/>
                    </a:srgbClr>
                  </a:outerShdw>
                </a:effectLst>
                <a:cs typeface="Times New Roman" pitchFamily="18" charset="0"/>
              </a:rPr>
              <a:t>Research Topics</a:t>
            </a:r>
            <a:endParaRPr lang="en-US" sz="2800" b="1" dirty="0">
              <a:solidFill>
                <a:srgbClr val="002060"/>
              </a:solidFill>
              <a:effectLst>
                <a:outerShdw blurRad="38100" dist="38100" dir="2700000" algn="tl">
                  <a:srgbClr val="000000">
                    <a:alpha val="43137"/>
                  </a:srgbClr>
                </a:outerShdw>
              </a:effectLst>
              <a:cs typeface="Times New Roman" pitchFamily="18" charset="0"/>
            </a:endParaRPr>
          </a:p>
        </p:txBody>
      </p:sp>
      <p:grpSp>
        <p:nvGrpSpPr>
          <p:cNvPr id="9" name="Gruppo 8"/>
          <p:cNvGrpSpPr/>
          <p:nvPr/>
        </p:nvGrpSpPr>
        <p:grpSpPr>
          <a:xfrm>
            <a:off x="1403560" y="2571744"/>
            <a:ext cx="6336880" cy="3533334"/>
            <a:chOff x="1907630" y="3137640"/>
            <a:chExt cx="6336880" cy="3533334"/>
          </a:xfrm>
        </p:grpSpPr>
        <p:sp>
          <p:nvSpPr>
            <p:cNvPr id="12" name="Rettangolo 11"/>
            <p:cNvSpPr/>
            <p:nvPr/>
          </p:nvSpPr>
          <p:spPr>
            <a:xfrm>
              <a:off x="1907630" y="3596257"/>
              <a:ext cx="2592360" cy="2800767"/>
            </a:xfrm>
            <a:prstGeom prst="rect">
              <a:avLst/>
            </a:prstGeom>
          </p:spPr>
          <p:txBody>
            <a:bodyPr wrap="square">
              <a:spAutoFit/>
            </a:bodyPr>
            <a:lstStyle/>
            <a:p>
              <a:pPr algn="r">
                <a:buClr>
                  <a:srgbClr val="0070C0"/>
                </a:buClr>
              </a:pPr>
              <a:r>
                <a:rPr lang="en-US" sz="2000" b="1" dirty="0" smtClean="0">
                  <a:solidFill>
                    <a:srgbClr val="002060"/>
                  </a:solidFill>
                  <a:effectLst>
                    <a:outerShdw blurRad="38100" dist="38100" dir="2700000" algn="tl">
                      <a:srgbClr val="000000">
                        <a:alpha val="43137"/>
                      </a:srgbClr>
                    </a:outerShdw>
                  </a:effectLst>
                  <a:cs typeface="Times New Roman" pitchFamily="18" charset="0"/>
                </a:rPr>
                <a:t>Support to &amp; evaluate</a:t>
              </a:r>
            </a:p>
            <a:p>
              <a:pPr algn="r">
                <a:buClr>
                  <a:srgbClr val="0070C0"/>
                </a:buClr>
              </a:pPr>
              <a:r>
                <a:rPr lang="en-US" sz="2000" b="1" dirty="0" smtClean="0">
                  <a:solidFill>
                    <a:srgbClr val="002060"/>
                  </a:solidFill>
                  <a:effectLst>
                    <a:outerShdw blurRad="38100" dist="38100" dir="2700000" algn="tl">
                      <a:srgbClr val="000000">
                        <a:alpha val="43137"/>
                      </a:srgbClr>
                    </a:outerShdw>
                  </a:effectLst>
                  <a:cs typeface="Times New Roman" pitchFamily="18" charset="0"/>
                </a:rPr>
                <a:t>remote sensed data</a:t>
              </a:r>
            </a:p>
            <a:p>
              <a:pPr algn="r">
                <a:buClr>
                  <a:srgbClr val="0070C0"/>
                </a:buClr>
              </a:pPr>
              <a:endParaRPr lang="en-US" sz="1200" b="1" dirty="0" smtClean="0">
                <a:solidFill>
                  <a:srgbClr val="002060"/>
                </a:solidFill>
                <a:effectLst>
                  <a:outerShdw blurRad="38100" dist="38100" dir="2700000" algn="tl">
                    <a:srgbClr val="000000">
                      <a:alpha val="43137"/>
                    </a:srgbClr>
                  </a:outerShdw>
                </a:effectLst>
                <a:cs typeface="Times New Roman" pitchFamily="18" charset="0"/>
              </a:endParaRPr>
            </a:p>
            <a:p>
              <a:pPr algn="r">
                <a:buClr>
                  <a:srgbClr val="0070C0"/>
                </a:buClr>
              </a:pPr>
              <a:r>
                <a:rPr lang="en-US" sz="2000" b="1" dirty="0" smtClean="0">
                  <a:solidFill>
                    <a:srgbClr val="002060"/>
                  </a:solidFill>
                  <a:effectLst>
                    <a:outerShdw blurRad="38100" dist="38100" dir="2700000" algn="tl">
                      <a:srgbClr val="000000">
                        <a:alpha val="43137"/>
                      </a:srgbClr>
                    </a:outerShdw>
                  </a:effectLst>
                  <a:cs typeface="Times New Roman" pitchFamily="18" charset="0"/>
                </a:rPr>
                <a:t>Monitor air-sea interactions processes</a:t>
              </a:r>
            </a:p>
            <a:p>
              <a:pPr algn="r">
                <a:buClr>
                  <a:srgbClr val="0070C0"/>
                </a:buClr>
              </a:pPr>
              <a:endParaRPr lang="en-US" sz="1200" b="1" dirty="0" smtClean="0">
                <a:solidFill>
                  <a:srgbClr val="002060"/>
                </a:solidFill>
                <a:effectLst>
                  <a:outerShdw blurRad="38100" dist="38100" dir="2700000" algn="tl">
                    <a:srgbClr val="000000">
                      <a:alpha val="43137"/>
                    </a:srgbClr>
                  </a:outerShdw>
                </a:effectLst>
                <a:cs typeface="Times New Roman" pitchFamily="18" charset="0"/>
              </a:endParaRPr>
            </a:p>
            <a:p>
              <a:pPr algn="r">
                <a:buClr>
                  <a:srgbClr val="0070C0"/>
                </a:buClr>
              </a:pPr>
              <a:r>
                <a:rPr lang="en-US" sz="2000" b="1" dirty="0" smtClean="0">
                  <a:solidFill>
                    <a:srgbClr val="002060"/>
                  </a:solidFill>
                  <a:effectLst>
                    <a:outerShdw blurRad="38100" dist="38100" dir="2700000" algn="tl">
                      <a:srgbClr val="000000">
                        <a:alpha val="43137"/>
                      </a:srgbClr>
                    </a:outerShdw>
                  </a:effectLst>
                  <a:cs typeface="Times New Roman" pitchFamily="18" charset="0"/>
                </a:rPr>
                <a:t>Investigate physical and bio-geochemical processes in the ocean</a:t>
              </a:r>
            </a:p>
            <a:p>
              <a:pPr algn="r">
                <a:buClr>
                  <a:srgbClr val="0070C0"/>
                </a:buClr>
              </a:pPr>
              <a:endParaRPr lang="en-US" sz="1200" b="1" dirty="0" smtClean="0">
                <a:solidFill>
                  <a:srgbClr val="002060"/>
                </a:solidFill>
                <a:effectLst>
                  <a:outerShdw blurRad="38100" dist="38100" dir="2700000" algn="tl">
                    <a:srgbClr val="000000">
                      <a:alpha val="43137"/>
                    </a:srgbClr>
                  </a:outerShdw>
                </a:effectLst>
                <a:cs typeface="Times New Roman" pitchFamily="18" charset="0"/>
              </a:endParaRPr>
            </a:p>
          </p:txBody>
        </p:sp>
        <p:grpSp>
          <p:nvGrpSpPr>
            <p:cNvPr id="42" name="Gruppo 41"/>
            <p:cNvGrpSpPr>
              <a:grpSpLocks noChangeAspect="1"/>
            </p:cNvGrpSpPr>
            <p:nvPr/>
          </p:nvGrpSpPr>
          <p:grpSpPr>
            <a:xfrm>
              <a:off x="4644510" y="3137640"/>
              <a:ext cx="3600000" cy="3533334"/>
              <a:chOff x="755470" y="2348850"/>
              <a:chExt cx="4032560" cy="3957883"/>
            </a:xfrm>
          </p:grpSpPr>
          <p:pic>
            <p:nvPicPr>
              <p:cNvPr id="82946" name="Picture 2" descr="F:\DA FARE\DA SISTEMARE\Foto x FixO3\DSCN0218.JPG"/>
              <p:cNvPicPr>
                <a:picLocks noChangeAspect="1" noChangeArrowheads="1"/>
              </p:cNvPicPr>
              <p:nvPr/>
            </p:nvPicPr>
            <p:blipFill>
              <a:blip r:embed="rId4" cstate="print"/>
              <a:srcRect l="24829" t="11511" r="25943" b="7465"/>
              <a:stretch>
                <a:fillRect/>
              </a:stretch>
            </p:blipFill>
            <p:spPr bwMode="auto">
              <a:xfrm rot="21540000">
                <a:off x="1315509" y="2513682"/>
                <a:ext cx="2983707" cy="368363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4" descr="oblo_logo"/>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55470" y="2348850"/>
                <a:ext cx="4032560" cy="3957883"/>
              </a:xfrm>
              <a:prstGeom prst="rect">
                <a:avLst/>
              </a:prstGeom>
              <a:noFill/>
            </p:spPr>
          </p:pic>
        </p:gr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17"/>
          <p:cNvGrpSpPr>
            <a:grpSpLocks noChangeAspect="1"/>
          </p:cNvGrpSpPr>
          <p:nvPr/>
        </p:nvGrpSpPr>
        <p:grpSpPr>
          <a:xfrm>
            <a:off x="3348630" y="900000"/>
            <a:ext cx="5760000" cy="2636620"/>
            <a:chOff x="1106586" y="1092168"/>
            <a:chExt cx="7920000" cy="2880000"/>
          </a:xfrm>
        </p:grpSpPr>
        <p:pic>
          <p:nvPicPr>
            <p:cNvPr id="10" name="Immagine 9" descr="zoom_alluvione_25_ottobre.png"/>
            <p:cNvPicPr/>
            <p:nvPr/>
          </p:nvPicPr>
          <p:blipFill>
            <a:blip r:embed="rId3" cstate="print"/>
            <a:srcRect l="9567" r="6744"/>
            <a:stretch>
              <a:fillRect/>
            </a:stretch>
          </p:blipFill>
          <p:spPr bwMode="auto">
            <a:xfrm>
              <a:off x="1106586" y="1092168"/>
              <a:ext cx="7920000" cy="2880000"/>
            </a:xfrm>
            <a:prstGeom prst="rect">
              <a:avLst/>
            </a:prstGeom>
            <a:ln>
              <a:noFill/>
            </a:ln>
            <a:effectLst>
              <a:outerShdw blurRad="292100" dist="139700" dir="2700000" algn="tl" rotWithShape="0">
                <a:srgbClr val="333333">
                  <a:alpha val="65000"/>
                </a:srgbClr>
              </a:outerShdw>
            </a:effectLst>
          </p:spPr>
        </p:pic>
        <p:sp>
          <p:nvSpPr>
            <p:cNvPr id="15" name="CasellaDiTesto 14"/>
            <p:cNvSpPr txBox="1"/>
            <p:nvPr/>
          </p:nvSpPr>
          <p:spPr>
            <a:xfrm>
              <a:off x="6513643" y="1347759"/>
              <a:ext cx="2220838" cy="890315"/>
            </a:xfrm>
            <a:prstGeom prst="rect">
              <a:avLst/>
            </a:prstGeom>
            <a:solidFill>
              <a:schemeClr val="bg1"/>
            </a:solidFill>
          </p:spPr>
          <p:txBody>
            <a:bodyPr wrap="none" rtlCol="0">
              <a:spAutoFit/>
            </a:bodyPr>
            <a:lstStyle/>
            <a:p>
              <a:pPr algn="r"/>
              <a:r>
                <a:rPr lang="en-US" sz="1400" b="1" u="sng" dirty="0" smtClean="0">
                  <a:cs typeface="Arial" pitchFamily="34" charset="0"/>
                </a:rPr>
                <a:t>October 25, 2011</a:t>
              </a:r>
            </a:p>
            <a:p>
              <a:pPr algn="r"/>
              <a:r>
                <a:rPr lang="en-US" sz="1400" b="1" dirty="0" smtClean="0">
                  <a:solidFill>
                    <a:srgbClr val="FF0000"/>
                  </a:solidFill>
                  <a:cs typeface="Arial" pitchFamily="34" charset="0"/>
                </a:rPr>
                <a:t>Buoy rain gauge</a:t>
              </a:r>
            </a:p>
            <a:p>
              <a:pPr algn="r"/>
              <a:r>
                <a:rPr lang="en-US" sz="1400" b="1" dirty="0" smtClean="0">
                  <a:solidFill>
                    <a:srgbClr val="008000"/>
                  </a:solidFill>
                  <a:cs typeface="Arial" pitchFamily="34" charset="0"/>
                </a:rPr>
                <a:t>PAL</a:t>
              </a:r>
              <a:endParaRPr lang="it-IT" sz="1400" b="1" dirty="0">
                <a:solidFill>
                  <a:srgbClr val="008000"/>
                </a:solidFill>
              </a:endParaRPr>
            </a:p>
          </p:txBody>
        </p:sp>
      </p:grpSp>
      <p:grpSp>
        <p:nvGrpSpPr>
          <p:cNvPr id="3" name="Gruppo 18"/>
          <p:cNvGrpSpPr>
            <a:grpSpLocks noChangeAspect="1"/>
          </p:cNvGrpSpPr>
          <p:nvPr/>
        </p:nvGrpSpPr>
        <p:grpSpPr>
          <a:xfrm>
            <a:off x="3348630" y="3780000"/>
            <a:ext cx="5760000" cy="2582070"/>
            <a:chOff x="1082736" y="3968796"/>
            <a:chExt cx="7943850" cy="2819400"/>
          </a:xfrm>
        </p:grpSpPr>
        <p:pic>
          <p:nvPicPr>
            <p:cNvPr id="88066" name="Picture 2"/>
            <p:cNvPicPr>
              <a:picLocks noChangeAspect="1" noChangeArrowheads="1"/>
            </p:cNvPicPr>
            <p:nvPr/>
          </p:nvPicPr>
          <p:blipFill>
            <a:blip r:embed="rId4" cstate="print"/>
            <a:srcRect/>
            <a:stretch>
              <a:fillRect/>
            </a:stretch>
          </p:blipFill>
          <p:spPr bwMode="auto">
            <a:xfrm>
              <a:off x="1082736" y="3968796"/>
              <a:ext cx="7943850" cy="2819400"/>
            </a:xfrm>
            <a:prstGeom prst="rect">
              <a:avLst/>
            </a:prstGeom>
            <a:ln>
              <a:noFill/>
            </a:ln>
            <a:effectLst>
              <a:outerShdw blurRad="292100" dist="139700" dir="2700000" algn="tl" rotWithShape="0">
                <a:srgbClr val="333333">
                  <a:alpha val="65000"/>
                </a:srgbClr>
              </a:outerShdw>
            </a:effectLst>
          </p:spPr>
        </p:pic>
        <p:sp>
          <p:nvSpPr>
            <p:cNvPr id="16" name="CasellaDiTesto 15"/>
            <p:cNvSpPr txBox="1"/>
            <p:nvPr/>
          </p:nvSpPr>
          <p:spPr>
            <a:xfrm>
              <a:off x="1577934" y="4227518"/>
              <a:ext cx="2340848" cy="1041803"/>
            </a:xfrm>
            <a:prstGeom prst="rect">
              <a:avLst/>
            </a:prstGeom>
            <a:solidFill>
              <a:schemeClr val="bg1"/>
            </a:solidFill>
          </p:spPr>
          <p:txBody>
            <a:bodyPr wrap="none" rtlCol="0">
              <a:spAutoFit/>
            </a:bodyPr>
            <a:lstStyle/>
            <a:p>
              <a:r>
                <a:rPr lang="en-US" sz="1400" b="1" u="sng" dirty="0" smtClean="0">
                  <a:cs typeface="Arial" pitchFamily="34" charset="0"/>
                </a:rPr>
                <a:t>November 4-9, 2011</a:t>
              </a:r>
            </a:p>
            <a:p>
              <a:r>
                <a:rPr lang="en-US" sz="1400" b="1" dirty="0" smtClean="0">
                  <a:solidFill>
                    <a:srgbClr val="FF0000"/>
                  </a:solidFill>
                  <a:cs typeface="Arial" pitchFamily="34" charset="0"/>
                </a:rPr>
                <a:t>Buoy rain gauge</a:t>
              </a:r>
            </a:p>
            <a:p>
              <a:r>
                <a:rPr lang="en-US" sz="1400" b="1" dirty="0" smtClean="0">
                  <a:solidFill>
                    <a:srgbClr val="008000"/>
                  </a:solidFill>
                  <a:cs typeface="Arial" pitchFamily="34" charset="0"/>
                </a:rPr>
                <a:t>PAL</a:t>
              </a:r>
            </a:p>
            <a:p>
              <a:r>
                <a:rPr lang="en-US" sz="1400" b="1" dirty="0" smtClean="0">
                  <a:solidFill>
                    <a:srgbClr val="0000FF"/>
                  </a:solidFill>
                  <a:cs typeface="Arial" pitchFamily="34" charset="0"/>
                </a:rPr>
                <a:t>Radar</a:t>
              </a:r>
              <a:endParaRPr lang="it-IT" sz="1400" b="1" dirty="0">
                <a:solidFill>
                  <a:srgbClr val="0000FF"/>
                </a:solidFill>
              </a:endParaRPr>
            </a:p>
          </p:txBody>
        </p:sp>
      </p:grpSp>
      <p:pic>
        <p:nvPicPr>
          <p:cNvPr id="9" name="Picture 5"/>
          <p:cNvPicPr>
            <a:picLocks/>
          </p:cNvPicPr>
          <p:nvPr/>
        </p:nvPicPr>
        <p:blipFill>
          <a:blip r:embed="rId5" cstate="email">
            <a:extLst>
              <a:ext uri="{28A0092B-C50C-407E-A947-70E740481C1C}">
                <a14:useLocalDpi xmlns:a14="http://schemas.microsoft.com/office/drawing/2010/main" xmlns=""/>
              </a:ext>
            </a:extLst>
          </a:blip>
          <a:srcRect l="63191" t="3558" b="14583"/>
          <a:stretch>
            <a:fillRect/>
          </a:stretch>
        </p:blipFill>
        <p:spPr>
          <a:xfrm>
            <a:off x="0" y="-1"/>
            <a:ext cx="648000" cy="6840000"/>
          </a:xfrm>
          <a:prstGeom prst="rect">
            <a:avLst/>
          </a:prstGeom>
        </p:spPr>
      </p:pic>
      <p:sp>
        <p:nvSpPr>
          <p:cNvPr id="12" name="Rettangolo 11"/>
          <p:cNvSpPr/>
          <p:nvPr/>
        </p:nvSpPr>
        <p:spPr>
          <a:xfrm>
            <a:off x="612000" y="180000"/>
            <a:ext cx="8561292" cy="523220"/>
          </a:xfrm>
          <a:prstGeom prst="rect">
            <a:avLst/>
          </a:prstGeom>
        </p:spPr>
        <p:txBody>
          <a:bodyPr wrap="square">
            <a:spAutoFit/>
          </a:bodyPr>
          <a:lstStyle/>
          <a:p>
            <a:r>
              <a:rPr lang="en-US" sz="2800" b="1" dirty="0" smtClean="0">
                <a:solidFill>
                  <a:srgbClr val="002060"/>
                </a:solidFill>
                <a:effectLst>
                  <a:outerShdw blurRad="38100" dist="38100" dir="2700000" algn="tl">
                    <a:srgbClr val="000000">
                      <a:alpha val="43137"/>
                    </a:srgbClr>
                  </a:outerShdw>
                </a:effectLst>
                <a:cs typeface="Times New Roman" pitchFamily="18" charset="0"/>
              </a:rPr>
              <a:t>Rainfall Quantification through Acoustics</a:t>
            </a:r>
            <a:endParaRPr lang="en-US" sz="2800" b="1" dirty="0">
              <a:solidFill>
                <a:srgbClr val="002060"/>
              </a:solidFill>
              <a:effectLst>
                <a:outerShdw blurRad="38100" dist="38100" dir="2700000" algn="tl">
                  <a:srgbClr val="000000">
                    <a:alpha val="43137"/>
                  </a:srgbClr>
                </a:outerShdw>
              </a:effectLst>
              <a:cs typeface="Times New Roman" pitchFamily="18" charset="0"/>
            </a:endParaRPr>
          </a:p>
        </p:txBody>
      </p:sp>
      <p:sp>
        <p:nvSpPr>
          <p:cNvPr id="13" name="Rectangle 3"/>
          <p:cNvSpPr>
            <a:spLocks noChangeArrowheads="1"/>
          </p:cNvSpPr>
          <p:nvPr/>
        </p:nvSpPr>
        <p:spPr bwMode="auto">
          <a:xfrm>
            <a:off x="612001" y="900000"/>
            <a:ext cx="2735829" cy="4834273"/>
          </a:xfrm>
          <a:prstGeom prst="rect">
            <a:avLst/>
          </a:prstGeom>
          <a:noFill/>
          <a:ln w="9525">
            <a:noFill/>
            <a:round/>
            <a:headEnd/>
            <a:tailEnd/>
          </a:ln>
          <a:effectLst/>
        </p:spPr>
        <p:txBody>
          <a:bodyPr wrap="square" lIns="90000" tIns="46800" rIns="90000" bIns="46800">
            <a:spAutoFit/>
          </a:bodyPr>
          <a:lstStyle/>
          <a:p>
            <a:pPr>
              <a:spcAft>
                <a:spcPts val="600"/>
              </a:spcAft>
            </a:pPr>
            <a:r>
              <a:rPr lang="en-GB" sz="1600" dirty="0" smtClean="0">
                <a:cs typeface="Arial" pitchFamily="34" charset="0"/>
              </a:rPr>
              <a:t>The sound pressure level at 5 kHz is used for rainfall quantification since it shows both a dynamic range referring to the rainfall rate and it is not widely affected by wind generated sound.</a:t>
            </a:r>
          </a:p>
          <a:p>
            <a:pPr>
              <a:spcAft>
                <a:spcPts val="600"/>
              </a:spcAft>
            </a:pPr>
            <a:endParaRPr lang="en-GB" sz="1600" dirty="0" smtClean="0">
              <a:cs typeface="Arial" pitchFamily="34" charset="0"/>
            </a:endParaRPr>
          </a:p>
          <a:p>
            <a:pPr>
              <a:spcAft>
                <a:spcPts val="600"/>
              </a:spcAft>
            </a:pPr>
            <a:endParaRPr lang="en-GB" sz="1600" dirty="0" smtClean="0">
              <a:cs typeface="Arial" pitchFamily="34" charset="0"/>
            </a:endParaRPr>
          </a:p>
          <a:p>
            <a:pPr>
              <a:spcAft>
                <a:spcPts val="600"/>
              </a:spcAft>
            </a:pPr>
            <a:endParaRPr lang="en-GB" sz="1600" dirty="0" smtClean="0">
              <a:cs typeface="Arial" pitchFamily="34" charset="0"/>
            </a:endParaRPr>
          </a:p>
          <a:p>
            <a:pPr>
              <a:spcAft>
                <a:spcPts val="600"/>
              </a:spcAft>
            </a:pPr>
            <a:r>
              <a:rPr lang="en-GB" sz="1600" dirty="0" smtClean="0">
                <a:cs typeface="Arial" pitchFamily="34" charset="0"/>
              </a:rPr>
              <a:t>where </a:t>
            </a:r>
            <a:r>
              <a:rPr lang="en-GB" sz="1600" i="1" dirty="0" smtClean="0">
                <a:cs typeface="Arial" pitchFamily="34" charset="0"/>
              </a:rPr>
              <a:t>SPL5 </a:t>
            </a:r>
            <a:r>
              <a:rPr lang="en-GB" sz="1600" dirty="0" smtClean="0">
                <a:cs typeface="Arial" pitchFamily="34" charset="0"/>
              </a:rPr>
              <a:t>is the sound pressure level at 5 kHz relative to 1 μPa</a:t>
            </a:r>
            <a:r>
              <a:rPr lang="en-GB" sz="1600" baseline="30000" dirty="0" smtClean="0">
                <a:cs typeface="Arial" pitchFamily="34" charset="0"/>
              </a:rPr>
              <a:t>2</a:t>
            </a:r>
            <a:r>
              <a:rPr lang="en-GB" sz="1600" dirty="0" smtClean="0">
                <a:cs typeface="Arial" pitchFamily="34" charset="0"/>
              </a:rPr>
              <a:t>Hz</a:t>
            </a:r>
            <a:r>
              <a:rPr lang="en-GB" sz="1600" baseline="30000" dirty="0" smtClean="0">
                <a:cs typeface="Arial" pitchFamily="34" charset="0"/>
              </a:rPr>
              <a:t>-1</a:t>
            </a:r>
            <a:r>
              <a:rPr lang="en-GB" sz="1600" dirty="0" smtClean="0">
                <a:cs typeface="Arial" pitchFamily="34" charset="0"/>
              </a:rPr>
              <a:t>, </a:t>
            </a:r>
            <a:r>
              <a:rPr lang="en-GB" sz="1600" i="1" dirty="0" smtClean="0">
                <a:cs typeface="Arial" pitchFamily="34" charset="0"/>
              </a:rPr>
              <a:t>α</a:t>
            </a:r>
            <a:r>
              <a:rPr lang="en-GB" sz="1600" dirty="0" smtClean="0">
                <a:cs typeface="Arial" pitchFamily="34" charset="0"/>
              </a:rPr>
              <a:t> and </a:t>
            </a:r>
            <a:r>
              <a:rPr lang="en-GB" sz="1600" i="1" dirty="0" smtClean="0">
                <a:cs typeface="Arial" pitchFamily="34" charset="0"/>
              </a:rPr>
              <a:t>β</a:t>
            </a:r>
            <a:r>
              <a:rPr lang="en-GB" sz="1600" dirty="0" smtClean="0">
                <a:cs typeface="Arial" pitchFamily="34" charset="0"/>
              </a:rPr>
              <a:t> are the intercept and the slope of the linear regression for </a:t>
            </a:r>
            <a:r>
              <a:rPr lang="en-GB" sz="1600" i="1" dirty="0" smtClean="0">
                <a:cs typeface="Arial" pitchFamily="34" charset="0"/>
              </a:rPr>
              <a:t>SPL5</a:t>
            </a:r>
            <a:r>
              <a:rPr lang="en-GB" sz="1600" dirty="0" smtClean="0">
                <a:cs typeface="Arial" pitchFamily="34" charset="0"/>
              </a:rPr>
              <a:t> and the logarithmic rainfall rate and </a:t>
            </a:r>
            <a:r>
              <a:rPr lang="en-GB" sz="1600" i="1" dirty="0" smtClean="0">
                <a:cs typeface="Arial" pitchFamily="34" charset="0"/>
              </a:rPr>
              <a:t>γ</a:t>
            </a:r>
            <a:r>
              <a:rPr lang="en-GB" sz="1600" dirty="0" smtClean="0">
                <a:cs typeface="Arial" pitchFamily="34" charset="0"/>
              </a:rPr>
              <a:t> is a bias correction factor.</a:t>
            </a:r>
          </a:p>
        </p:txBody>
      </p:sp>
      <p:pic>
        <p:nvPicPr>
          <p:cNvPr id="14" name="Picture 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329964" y="2924930"/>
            <a:ext cx="1299902" cy="667840"/>
          </a:xfrm>
          <a:prstGeom prst="rect">
            <a:avLst/>
          </a:prstGeom>
          <a:noFill/>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612000" y="180000"/>
            <a:ext cx="8561292" cy="523220"/>
          </a:xfrm>
          <a:prstGeom prst="rect">
            <a:avLst/>
          </a:prstGeom>
        </p:spPr>
        <p:txBody>
          <a:bodyPr wrap="square">
            <a:spAutoFit/>
          </a:bodyPr>
          <a:lstStyle/>
          <a:p>
            <a:r>
              <a:rPr lang="en-US" sz="2800" b="1" dirty="0" smtClean="0">
                <a:solidFill>
                  <a:srgbClr val="002060"/>
                </a:solidFill>
                <a:effectLst>
                  <a:outerShdw blurRad="38100" dist="38100" dir="2700000" algn="tl">
                    <a:srgbClr val="000000">
                      <a:alpha val="43137"/>
                    </a:srgbClr>
                  </a:outerShdw>
                </a:effectLst>
                <a:cs typeface="Times New Roman" pitchFamily="18" charset="0"/>
              </a:rPr>
              <a:t>FixO3 On Going Activities</a:t>
            </a:r>
            <a:endParaRPr lang="en-US" sz="2800" b="1" dirty="0">
              <a:solidFill>
                <a:srgbClr val="002060"/>
              </a:solidFill>
              <a:effectLst>
                <a:outerShdw blurRad="38100" dist="38100" dir="2700000" algn="tl">
                  <a:srgbClr val="000000">
                    <a:alpha val="43137"/>
                  </a:srgbClr>
                </a:outerShdw>
              </a:effectLst>
              <a:cs typeface="Times New Roman" pitchFamily="18" charset="0"/>
            </a:endParaRPr>
          </a:p>
        </p:txBody>
      </p:sp>
      <p:pic>
        <p:nvPicPr>
          <p:cNvPr id="7" name="Picture 5"/>
          <p:cNvPicPr>
            <a:picLocks/>
          </p:cNvPicPr>
          <p:nvPr/>
        </p:nvPicPr>
        <p:blipFill>
          <a:blip r:embed="rId3" cstate="email">
            <a:extLst>
              <a:ext uri="{28A0092B-C50C-407E-A947-70E740481C1C}">
                <a14:useLocalDpi xmlns:a14="http://schemas.microsoft.com/office/drawing/2010/main" xmlns=""/>
              </a:ext>
            </a:extLst>
          </a:blip>
          <a:srcRect l="63191" t="3558" b="14583"/>
          <a:stretch>
            <a:fillRect/>
          </a:stretch>
        </p:blipFill>
        <p:spPr>
          <a:xfrm>
            <a:off x="0" y="-1"/>
            <a:ext cx="648000" cy="6840000"/>
          </a:xfrm>
          <a:prstGeom prst="rect">
            <a:avLst/>
          </a:prstGeom>
        </p:spPr>
      </p:pic>
      <p:sp>
        <p:nvSpPr>
          <p:cNvPr id="9" name="CasellaDiTesto 8"/>
          <p:cNvSpPr txBox="1"/>
          <p:nvPr/>
        </p:nvSpPr>
        <p:spPr>
          <a:xfrm>
            <a:off x="828000" y="3780000"/>
            <a:ext cx="4595650" cy="3046988"/>
          </a:xfrm>
          <a:prstGeom prst="rect">
            <a:avLst/>
          </a:prstGeom>
          <a:noFill/>
        </p:spPr>
        <p:txBody>
          <a:bodyPr wrap="square" rtlCol="0">
            <a:spAutoFit/>
          </a:bodyPr>
          <a:lstStyle/>
          <a:p>
            <a:pPr lvl="0">
              <a:spcAft>
                <a:spcPts val="600"/>
              </a:spcAft>
            </a:pPr>
            <a:r>
              <a:rPr lang="en-GB" sz="1600" b="1" dirty="0" smtClean="0"/>
              <a:t>TNA: Underwater Sound and Radon measurements of rainfall and wind at sea</a:t>
            </a:r>
            <a:endParaRPr lang="it-IT" sz="1600" b="1" dirty="0" smtClean="0"/>
          </a:p>
          <a:p>
            <a:pPr>
              <a:spcAft>
                <a:spcPts val="600"/>
              </a:spcAft>
            </a:pPr>
            <a:r>
              <a:rPr lang="en-GB" sz="1600" dirty="0" smtClean="0"/>
              <a:t>Deployment of an </a:t>
            </a:r>
            <a:r>
              <a:rPr lang="en-GB" b="1" dirty="0" smtClean="0">
                <a:solidFill>
                  <a:srgbClr val="002060"/>
                </a:solidFill>
              </a:rPr>
              <a:t>underwater passive acoustic </a:t>
            </a:r>
            <a:r>
              <a:rPr lang="en-GB" sz="1600" dirty="0" smtClean="0"/>
              <a:t>device coupled to an </a:t>
            </a:r>
            <a:r>
              <a:rPr lang="en-GB" b="1" dirty="0" smtClean="0">
                <a:solidFill>
                  <a:srgbClr val="002060"/>
                </a:solidFill>
              </a:rPr>
              <a:t>environmental gamma ray detector </a:t>
            </a:r>
            <a:r>
              <a:rPr lang="en-GB" sz="1600" dirty="0" smtClean="0"/>
              <a:t>to study the environmental total gamma ray intensity increase due to high precipitation events and to correlate the concentration of radon daughters with precipitation rates (as calculated with other methods e.g., in-situ direct and indirect, remotely sensed) and cloud height.</a:t>
            </a:r>
          </a:p>
          <a:p>
            <a:pPr>
              <a:spcAft>
                <a:spcPts val="600"/>
              </a:spcAft>
            </a:pPr>
            <a:r>
              <a:rPr lang="en-GB" sz="1600" b="1" dirty="0" smtClean="0">
                <a:solidFill>
                  <a:srgbClr val="002060"/>
                </a:solidFill>
              </a:rPr>
              <a:t>User: HCMR, Greece.</a:t>
            </a:r>
            <a:endParaRPr lang="it-IT" sz="1600" b="1" dirty="0" smtClean="0">
              <a:solidFill>
                <a:srgbClr val="002060"/>
              </a:solidFill>
            </a:endParaRPr>
          </a:p>
        </p:txBody>
      </p:sp>
      <p:sp>
        <p:nvSpPr>
          <p:cNvPr id="10" name="Rettangolo arrotondato 9"/>
          <p:cNvSpPr/>
          <p:nvPr/>
        </p:nvSpPr>
        <p:spPr>
          <a:xfrm>
            <a:off x="720000" y="3720662"/>
            <a:ext cx="8280000" cy="3060000"/>
          </a:xfrm>
          <a:prstGeom prst="roundRect">
            <a:avLst>
              <a:gd name="adj" fmla="val 10112"/>
            </a:avLst>
          </a:prstGeom>
          <a:noFill/>
          <a:ln>
            <a:solidFill>
              <a:schemeClr val="accent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5235" name="Picture 3"/>
          <p:cNvPicPr>
            <a:picLocks noChangeAspect="1" noChangeArrowheads="1"/>
          </p:cNvPicPr>
          <p:nvPr/>
        </p:nvPicPr>
        <p:blipFill>
          <a:blip r:embed="rId4" cstate="print"/>
          <a:srcRect l="40592" t="23418" r="12031" b="4509"/>
          <a:stretch>
            <a:fillRect/>
          </a:stretch>
        </p:blipFill>
        <p:spPr bwMode="auto">
          <a:xfrm>
            <a:off x="5349951" y="3789050"/>
            <a:ext cx="3542049" cy="2871689"/>
          </a:xfrm>
          <a:prstGeom prst="rect">
            <a:avLst/>
          </a:prstGeom>
          <a:noFill/>
          <a:ln w="9525">
            <a:noFill/>
            <a:miter lim="800000"/>
            <a:headEnd/>
            <a:tailEnd/>
          </a:ln>
          <a:effectLst/>
        </p:spPr>
      </p:pic>
      <p:sp>
        <p:nvSpPr>
          <p:cNvPr id="16" name="CasellaDiTesto 15"/>
          <p:cNvSpPr txBox="1"/>
          <p:nvPr/>
        </p:nvSpPr>
        <p:spPr>
          <a:xfrm>
            <a:off x="7546617" y="6400799"/>
            <a:ext cx="1340432" cy="276999"/>
          </a:xfrm>
          <a:prstGeom prst="rect">
            <a:avLst/>
          </a:prstGeom>
          <a:noFill/>
        </p:spPr>
        <p:txBody>
          <a:bodyPr wrap="none" rtlCol="0">
            <a:spAutoFit/>
          </a:bodyPr>
          <a:lstStyle/>
          <a:p>
            <a:pPr algn="r"/>
            <a:r>
              <a:rPr lang="it-IT" sz="600" i="1" dirty="0" err="1" smtClean="0"/>
              <a:t>from</a:t>
            </a:r>
            <a:r>
              <a:rPr lang="it-IT" sz="600" i="1" dirty="0" smtClean="0"/>
              <a:t> G. </a:t>
            </a:r>
            <a:r>
              <a:rPr lang="it-IT" sz="600" i="1" dirty="0" err="1" smtClean="0"/>
              <a:t>Eleftheriou</a:t>
            </a:r>
            <a:r>
              <a:rPr lang="it-IT" sz="600" i="1" dirty="0" smtClean="0"/>
              <a:t> </a:t>
            </a:r>
            <a:r>
              <a:rPr lang="it-IT" sz="600" i="1" dirty="0" err="1" smtClean="0"/>
              <a:t>et</a:t>
            </a:r>
            <a:r>
              <a:rPr lang="it-IT" sz="600" i="1" dirty="0" smtClean="0"/>
              <a:t> al.</a:t>
            </a:r>
          </a:p>
          <a:p>
            <a:pPr algn="r"/>
            <a:r>
              <a:rPr lang="it-IT" sz="600" i="1" dirty="0" err="1" smtClean="0"/>
              <a:t>doi</a:t>
            </a:r>
            <a:r>
              <a:rPr lang="it-IT" sz="600" i="1" dirty="0" smtClean="0"/>
              <a:t>:10.1016/</a:t>
            </a:r>
            <a:r>
              <a:rPr lang="it-IT" sz="600" i="1" dirty="0" err="1" smtClean="0"/>
              <a:t>j.apradiso</a:t>
            </a:r>
            <a:r>
              <a:rPr lang="it-IT" sz="600" i="1" dirty="0" smtClean="0"/>
              <a:t>.2013.08.007</a:t>
            </a:r>
            <a:endParaRPr lang="it-IT" sz="600" i="1" dirty="0"/>
          </a:p>
        </p:txBody>
      </p:sp>
      <p:sp>
        <p:nvSpPr>
          <p:cNvPr id="17" name="Rettangolo arrotondato 16"/>
          <p:cNvSpPr/>
          <p:nvPr/>
        </p:nvSpPr>
        <p:spPr>
          <a:xfrm>
            <a:off x="720000" y="720000"/>
            <a:ext cx="8280000" cy="2880000"/>
          </a:xfrm>
          <a:prstGeom prst="roundRect">
            <a:avLst>
              <a:gd name="adj" fmla="val 10112"/>
            </a:avLst>
          </a:prstGeom>
          <a:noFill/>
          <a:ln>
            <a:solidFill>
              <a:schemeClr val="accent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CasellaDiTesto 19"/>
          <p:cNvSpPr txBox="1"/>
          <p:nvPr/>
        </p:nvSpPr>
        <p:spPr>
          <a:xfrm>
            <a:off x="828000" y="777720"/>
            <a:ext cx="4595650" cy="584775"/>
          </a:xfrm>
          <a:prstGeom prst="rect">
            <a:avLst/>
          </a:prstGeom>
          <a:noFill/>
        </p:spPr>
        <p:txBody>
          <a:bodyPr wrap="square" rtlCol="0">
            <a:spAutoFit/>
          </a:bodyPr>
          <a:lstStyle/>
          <a:p>
            <a:pPr lvl="0">
              <a:spcAft>
                <a:spcPts val="600"/>
              </a:spcAft>
            </a:pPr>
            <a:r>
              <a:rPr lang="en-GB" sz="1600" b="1" dirty="0" smtClean="0"/>
              <a:t>SA: Ligurian Sea heat budget and water quality analysis</a:t>
            </a:r>
            <a:endParaRPr lang="it-IT" sz="1600" b="1" dirty="0" smtClean="0"/>
          </a:p>
        </p:txBody>
      </p:sp>
      <p:pic>
        <p:nvPicPr>
          <p:cNvPr id="13" name="Picture 3" descr="C:\Users\Roberto\Desktop\2016 04 OceanSITES meeting\Dati\co2.png"/>
          <p:cNvPicPr>
            <a:picLocks noChangeAspect="1" noChangeArrowheads="1"/>
          </p:cNvPicPr>
          <p:nvPr/>
        </p:nvPicPr>
        <p:blipFill>
          <a:blip r:embed="rId5" cstate="print"/>
          <a:srcRect l="8137" r="3703"/>
          <a:stretch>
            <a:fillRect/>
          </a:stretch>
        </p:blipFill>
        <p:spPr bwMode="auto">
          <a:xfrm>
            <a:off x="1142976" y="1500174"/>
            <a:ext cx="3643338" cy="1898535"/>
          </a:xfrm>
          <a:prstGeom prst="rect">
            <a:avLst/>
          </a:prstGeom>
          <a:ln>
            <a:noFill/>
          </a:ln>
          <a:effectLst>
            <a:outerShdw blurRad="292100" dist="139700" dir="2700000" algn="tl" rotWithShape="0">
              <a:srgbClr val="333333">
                <a:alpha val="65000"/>
              </a:srgbClr>
            </a:outerShdw>
          </a:effectLst>
        </p:spPr>
      </p:pic>
      <p:pic>
        <p:nvPicPr>
          <p:cNvPr id="14" name="Picture 2" descr="G:\Figure_15.TIF"/>
          <p:cNvPicPr>
            <a:picLocks noChangeAspect="1" noChangeArrowheads="1"/>
          </p:cNvPicPr>
          <p:nvPr/>
        </p:nvPicPr>
        <p:blipFill>
          <a:blip r:embed="rId6" cstate="print"/>
          <a:srcRect t="21569"/>
          <a:stretch>
            <a:fillRect/>
          </a:stretch>
        </p:blipFill>
        <p:spPr bwMode="auto">
          <a:xfrm>
            <a:off x="5143504" y="857232"/>
            <a:ext cx="3630488" cy="264320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ttore 1 6"/>
          <p:cNvCxnSpPr/>
          <p:nvPr/>
        </p:nvCxnSpPr>
        <p:spPr>
          <a:xfrm flipV="1">
            <a:off x="1081792" y="1204547"/>
            <a:ext cx="7724710" cy="17185"/>
          </a:xfrm>
          <a:prstGeom prst="line">
            <a:avLst/>
          </a:prstGeom>
          <a:noFill/>
          <a:ln w="28575">
            <a:solidFill>
              <a:srgbClr val="00B050"/>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23" name="CasellaDiTesto 22"/>
          <p:cNvSpPr txBox="1"/>
          <p:nvPr/>
        </p:nvSpPr>
        <p:spPr>
          <a:xfrm>
            <a:off x="4268599" y="833418"/>
            <a:ext cx="1398140" cy="338554"/>
          </a:xfrm>
          <a:prstGeom prst="rect">
            <a:avLst/>
          </a:prstGeom>
          <a:noFill/>
        </p:spPr>
        <p:txBody>
          <a:bodyPr wrap="none" rtlCol="0">
            <a:spAutoFit/>
          </a:bodyPr>
          <a:lstStyle/>
          <a:p>
            <a:r>
              <a:rPr lang="it-IT" sz="1600" b="1" dirty="0" smtClean="0">
                <a:solidFill>
                  <a:srgbClr val="00B050"/>
                </a:solidFill>
                <a:effectLst>
                  <a:outerShdw blurRad="38100" dist="38100" dir="2700000" algn="tl">
                    <a:srgbClr val="000000">
                      <a:alpha val="43137"/>
                    </a:srgbClr>
                  </a:outerShdw>
                </a:effectLst>
                <a:cs typeface="Times New Roman" pitchFamily="18" charset="0"/>
              </a:rPr>
              <a:t>OPERATIONAL</a:t>
            </a:r>
            <a:endParaRPr lang="it-IT" sz="1600" b="1" dirty="0">
              <a:solidFill>
                <a:srgbClr val="00B050"/>
              </a:solidFill>
              <a:effectLst>
                <a:outerShdw blurRad="38100" dist="38100" dir="2700000" algn="tl">
                  <a:srgbClr val="000000">
                    <a:alpha val="43137"/>
                  </a:srgbClr>
                </a:outerShdw>
              </a:effectLst>
              <a:cs typeface="Times New Roman" pitchFamily="18" charset="0"/>
            </a:endParaRPr>
          </a:p>
        </p:txBody>
      </p:sp>
      <p:sp>
        <p:nvSpPr>
          <p:cNvPr id="17" name="Text Box 2"/>
          <p:cNvSpPr txBox="1">
            <a:spLocks noChangeArrowheads="1"/>
          </p:cNvSpPr>
          <p:nvPr/>
        </p:nvSpPr>
        <p:spPr bwMode="auto">
          <a:xfrm>
            <a:off x="1539158" y="1269151"/>
            <a:ext cx="3482934" cy="1848840"/>
          </a:xfrm>
          <a:prstGeom prst="rect">
            <a:avLst/>
          </a:prstGeom>
          <a:noFill/>
          <a:ln w="9525">
            <a:noFill/>
            <a:round/>
            <a:headEnd/>
            <a:tailEnd/>
          </a:ln>
          <a:effectLst/>
        </p:spPr>
        <p:txBody>
          <a:bodyPr wrap="square" lIns="90000" tIns="46800" rIns="90000" bIns="46800">
            <a:spAutoFit/>
          </a:bodyPr>
          <a:lstStyle/>
          <a:p>
            <a:pPr marL="174625" indent="-174625">
              <a:tabLst>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Lst>
            </a:pPr>
            <a:r>
              <a:rPr lang="en-GB" sz="1600" b="1" dirty="0">
                <a:solidFill>
                  <a:srgbClr val="002060"/>
                </a:solidFill>
                <a:cs typeface="Times New Roman" pitchFamily="18" charset="0"/>
              </a:rPr>
              <a:t>Meteorological </a:t>
            </a:r>
            <a:r>
              <a:rPr lang="en-GB" sz="1600" b="1" dirty="0" smtClean="0">
                <a:solidFill>
                  <a:srgbClr val="002060"/>
                </a:solidFill>
                <a:cs typeface="Times New Roman" pitchFamily="18" charset="0"/>
              </a:rPr>
              <a:t> package</a:t>
            </a:r>
            <a:endParaRPr lang="en-GB" sz="1600" b="1" dirty="0">
              <a:solidFill>
                <a:srgbClr val="002060"/>
              </a:solidFill>
              <a:cs typeface="Times New Roman" pitchFamily="18" charset="0"/>
            </a:endParaRPr>
          </a:p>
          <a:p>
            <a:pPr marL="176213" indent="-176213" algn="just">
              <a:buClr>
                <a:srgbClr val="0070C0"/>
              </a:buClr>
              <a:buFont typeface="Wingdings" pitchFamily="2" charset="2"/>
              <a:buChar char="§"/>
            </a:pPr>
            <a:r>
              <a:rPr lang="en-US" sz="1400" dirty="0" smtClean="0">
                <a:cs typeface="Times New Roman" pitchFamily="18" charset="0"/>
              </a:rPr>
              <a:t> Atmospheric pressure</a:t>
            </a:r>
          </a:p>
          <a:p>
            <a:pPr marL="176213" indent="-176213" algn="just">
              <a:buClr>
                <a:srgbClr val="0070C0"/>
              </a:buClr>
              <a:buFont typeface="Wingdings" pitchFamily="2" charset="2"/>
              <a:buChar char="§"/>
            </a:pPr>
            <a:r>
              <a:rPr lang="en-US" sz="1400" dirty="0" smtClean="0">
                <a:cs typeface="Times New Roman" pitchFamily="18" charset="0"/>
              </a:rPr>
              <a:t> 2D-wind speed and direction </a:t>
            </a:r>
          </a:p>
          <a:p>
            <a:pPr marL="176213" indent="-176213" algn="just">
              <a:buClr>
                <a:srgbClr val="0070C0"/>
              </a:buClr>
              <a:buFont typeface="Wingdings" pitchFamily="2" charset="2"/>
              <a:buChar char="§"/>
            </a:pPr>
            <a:r>
              <a:rPr lang="en-US" sz="1400" dirty="0" smtClean="0">
                <a:cs typeface="Times New Roman" pitchFamily="18" charset="0"/>
              </a:rPr>
              <a:t> Air temperature and relative humidity</a:t>
            </a:r>
          </a:p>
          <a:p>
            <a:pPr marL="176213" indent="-176213" algn="just">
              <a:buClr>
                <a:srgbClr val="0070C0"/>
              </a:buClr>
              <a:buFont typeface="Wingdings" pitchFamily="2" charset="2"/>
              <a:buChar char="§"/>
            </a:pPr>
            <a:r>
              <a:rPr lang="en-US" sz="1400" dirty="0" smtClean="0">
                <a:cs typeface="Times New Roman" pitchFamily="18" charset="0"/>
              </a:rPr>
              <a:t> Short- and long-wave radiation</a:t>
            </a:r>
          </a:p>
          <a:p>
            <a:pPr marL="176213" indent="-176213" algn="just">
              <a:buClr>
                <a:srgbClr val="0070C0"/>
              </a:buClr>
              <a:buFont typeface="Wingdings" pitchFamily="2" charset="2"/>
              <a:buChar char="§"/>
            </a:pPr>
            <a:r>
              <a:rPr lang="en-US" sz="1400" dirty="0" smtClean="0">
                <a:cs typeface="Times New Roman" pitchFamily="18" charset="0"/>
              </a:rPr>
              <a:t> Compact weather station (atmospheric pressure, wind speed and direction, air temperature and relative humidity, rainfall)</a:t>
            </a:r>
          </a:p>
        </p:txBody>
      </p:sp>
      <p:sp>
        <p:nvSpPr>
          <p:cNvPr id="19" name="Rettangolo 18"/>
          <p:cNvSpPr/>
          <p:nvPr/>
        </p:nvSpPr>
        <p:spPr>
          <a:xfrm>
            <a:off x="5460339" y="1269151"/>
            <a:ext cx="3477184" cy="1846659"/>
          </a:xfrm>
          <a:prstGeom prst="rect">
            <a:avLst/>
          </a:prstGeom>
        </p:spPr>
        <p:txBody>
          <a:bodyPr wrap="square">
            <a:spAutoFit/>
          </a:bodyPr>
          <a:lstStyle/>
          <a:p>
            <a:pPr marL="174625" indent="-174625">
              <a:tabLst>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Lst>
            </a:pPr>
            <a:r>
              <a:rPr lang="en-GB" sz="1600" b="1" dirty="0" smtClean="0">
                <a:solidFill>
                  <a:srgbClr val="002060"/>
                </a:solidFill>
                <a:cs typeface="Times New Roman" pitchFamily="18" charset="0"/>
              </a:rPr>
              <a:t>Oceanographic  package</a:t>
            </a:r>
          </a:p>
          <a:p>
            <a:pPr marL="179388" lvl="1" indent="-179388">
              <a:buClr>
                <a:srgbClr val="0070C0"/>
              </a:buClr>
              <a:buFont typeface="Wingdings" pitchFamily="2" charset="2"/>
              <a:buChar char="§"/>
              <a:tabLst>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Lst>
            </a:pPr>
            <a:r>
              <a:rPr lang="en-GB" sz="1400" dirty="0" smtClean="0">
                <a:solidFill>
                  <a:srgbClr val="000000"/>
                </a:solidFill>
                <a:cs typeface="Times New Roman" pitchFamily="18" charset="0"/>
              </a:rPr>
              <a:t>Temperature (surface buoy: 0,  6, 12, 20, 28, 36 m; mooring: 130, 190, 230, 350, 550, 950 m)</a:t>
            </a:r>
            <a:r>
              <a:rPr lang="ar-SA" sz="1400" dirty="0" smtClean="0">
                <a:solidFill>
                  <a:srgbClr val="000000"/>
                </a:solidFill>
                <a:cs typeface="Times New Roman" pitchFamily="18" charset="0"/>
              </a:rPr>
              <a:t>‏</a:t>
            </a:r>
            <a:endParaRPr lang="en-GB" sz="1400" dirty="0" smtClean="0">
              <a:solidFill>
                <a:srgbClr val="000000"/>
              </a:solidFill>
              <a:cs typeface="Times New Roman" pitchFamily="18" charset="0"/>
            </a:endParaRPr>
          </a:p>
          <a:p>
            <a:pPr marL="179388" lvl="1" indent="-179388">
              <a:buClr>
                <a:srgbClr val="0070C0"/>
              </a:buClr>
              <a:buFont typeface="Wingdings" pitchFamily="2" charset="2"/>
              <a:buChar char="§"/>
              <a:tabLst>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Lst>
            </a:pPr>
            <a:r>
              <a:rPr lang="en-GB" sz="1400" dirty="0" smtClean="0">
                <a:solidFill>
                  <a:srgbClr val="000000"/>
                </a:solidFill>
                <a:cs typeface="Times New Roman" pitchFamily="18" charset="0"/>
              </a:rPr>
              <a:t>Salinity (surface buoy: 6, 20, 36 m; mooring: 130, 190, 350, 550, 950 m)</a:t>
            </a:r>
            <a:r>
              <a:rPr lang="ar-SA" sz="1400" dirty="0" smtClean="0">
                <a:solidFill>
                  <a:srgbClr val="000000"/>
                </a:solidFill>
                <a:cs typeface="Times New Roman" pitchFamily="18" charset="0"/>
              </a:rPr>
              <a:t>‏</a:t>
            </a:r>
            <a:endParaRPr lang="en-GB" sz="1400" dirty="0" smtClean="0">
              <a:solidFill>
                <a:srgbClr val="000000"/>
              </a:solidFill>
              <a:cs typeface="Times New Roman" pitchFamily="18" charset="0"/>
            </a:endParaRPr>
          </a:p>
          <a:p>
            <a:pPr marL="179388" lvl="1" indent="-179388">
              <a:buClr>
                <a:srgbClr val="0070C0"/>
              </a:buClr>
              <a:buFont typeface="Wingdings" pitchFamily="2" charset="2"/>
              <a:buChar char="§"/>
              <a:tabLst>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Lst>
            </a:pPr>
            <a:r>
              <a:rPr lang="en-GB" sz="1400" dirty="0" smtClean="0">
                <a:solidFill>
                  <a:srgbClr val="000000"/>
                </a:solidFill>
                <a:cs typeface="Times New Roman" pitchFamily="18" charset="0"/>
              </a:rPr>
              <a:t>Pressure (36 m)</a:t>
            </a:r>
            <a:r>
              <a:rPr lang="ar-SA" sz="1400" dirty="0" smtClean="0">
                <a:solidFill>
                  <a:srgbClr val="000000"/>
                </a:solidFill>
                <a:cs typeface="Times New Roman" pitchFamily="18" charset="0"/>
              </a:rPr>
              <a:t>‏</a:t>
            </a:r>
            <a:endParaRPr lang="it-IT" sz="1400" dirty="0" smtClean="0">
              <a:solidFill>
                <a:srgbClr val="000000"/>
              </a:solidFill>
              <a:cs typeface="Times New Roman" pitchFamily="18" charset="0"/>
            </a:endParaRPr>
          </a:p>
          <a:p>
            <a:pPr marL="179388" lvl="1" indent="-179388">
              <a:buFont typeface="Symbol" pitchFamily="18" charset="2"/>
              <a:buChar char=""/>
              <a:tabLst>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Lst>
            </a:pPr>
            <a:endParaRPr lang="it-IT" sz="1400" dirty="0" smtClean="0">
              <a:solidFill>
                <a:srgbClr val="000000"/>
              </a:solidFill>
              <a:cs typeface="Times New Roman" pitchFamily="18" charset="0"/>
            </a:endParaRPr>
          </a:p>
        </p:txBody>
      </p:sp>
      <p:sp>
        <p:nvSpPr>
          <p:cNvPr id="20" name="Rettangolo arrotondato 19"/>
          <p:cNvSpPr/>
          <p:nvPr/>
        </p:nvSpPr>
        <p:spPr>
          <a:xfrm>
            <a:off x="938402" y="802149"/>
            <a:ext cx="8002800" cy="2412537"/>
          </a:xfrm>
          <a:prstGeom prst="roundRect">
            <a:avLst/>
          </a:prstGeom>
          <a:noFill/>
          <a:ln w="28575">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a:p>
        </p:txBody>
      </p:sp>
      <p:grpSp>
        <p:nvGrpSpPr>
          <p:cNvPr id="61" name="Gruppo 60"/>
          <p:cNvGrpSpPr/>
          <p:nvPr/>
        </p:nvGrpSpPr>
        <p:grpSpPr>
          <a:xfrm>
            <a:off x="961882" y="1309939"/>
            <a:ext cx="666184" cy="1780355"/>
            <a:chOff x="880280" y="1243653"/>
            <a:chExt cx="666184" cy="1861213"/>
          </a:xfrm>
        </p:grpSpPr>
        <p:pic>
          <p:nvPicPr>
            <p:cNvPr id="1033" name="Picture 9"/>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80280" y="1243653"/>
              <a:ext cx="485775" cy="433321"/>
            </a:xfrm>
            <a:prstGeom prst="rect">
              <a:avLst/>
            </a:prstGeom>
            <a:noFill/>
            <a:ln w="9525">
              <a:noFill/>
              <a:miter lim="800000"/>
              <a:headEnd/>
              <a:tailEnd/>
            </a:ln>
            <a:effectLst/>
          </p:spPr>
        </p:pic>
        <p:pic>
          <p:nvPicPr>
            <p:cNvPr id="1034" name="Picture 10"/>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185864" y="1519735"/>
              <a:ext cx="360600" cy="419100"/>
            </a:xfrm>
            <a:prstGeom prst="rect">
              <a:avLst/>
            </a:prstGeom>
            <a:noFill/>
            <a:ln w="9525">
              <a:noFill/>
              <a:miter lim="800000"/>
              <a:headEnd/>
              <a:tailEnd/>
            </a:ln>
            <a:effectLst/>
          </p:spPr>
        </p:pic>
        <p:pic>
          <p:nvPicPr>
            <p:cNvPr id="1038" name="Picture 14"/>
            <p:cNvPicPr>
              <a:picLocks noChangeAspect="1" noChangeArrowheads="1"/>
            </p:cNvPicPr>
            <p:nvPr/>
          </p:nvPicPr>
          <p:blipFill>
            <a:blip r:embed="rId5" cstate="print">
              <a:clrChange>
                <a:clrFrom>
                  <a:srgbClr val="FFFFFF"/>
                </a:clrFrom>
                <a:clrTo>
                  <a:srgbClr val="FFFFFF">
                    <a:alpha val="0"/>
                  </a:srgbClr>
                </a:clrTo>
              </a:clrChange>
            </a:blip>
            <a:srcRect t="13470" r="7864" b="8221"/>
            <a:stretch>
              <a:fillRect/>
            </a:stretch>
          </p:blipFill>
          <p:spPr bwMode="auto">
            <a:xfrm>
              <a:off x="928334" y="2156348"/>
              <a:ext cx="385059" cy="238834"/>
            </a:xfrm>
            <a:prstGeom prst="rect">
              <a:avLst/>
            </a:prstGeom>
            <a:noFill/>
            <a:ln w="9525">
              <a:noFill/>
              <a:miter lim="800000"/>
              <a:headEnd/>
              <a:tailEnd/>
            </a:ln>
            <a:effectLst/>
          </p:spPr>
        </p:pic>
        <p:pic>
          <p:nvPicPr>
            <p:cNvPr id="1039" name="Picture 1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194181" y="2287138"/>
              <a:ext cx="338112" cy="282643"/>
            </a:xfrm>
            <a:prstGeom prst="rect">
              <a:avLst/>
            </a:prstGeom>
            <a:noFill/>
            <a:ln w="9525">
              <a:noFill/>
              <a:miter lim="800000"/>
              <a:headEnd/>
              <a:tailEnd/>
            </a:ln>
            <a:effectLst/>
          </p:spPr>
        </p:pic>
        <p:pic>
          <p:nvPicPr>
            <p:cNvPr id="1041" name="Picture 17"/>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954137" y="2545950"/>
              <a:ext cx="377646" cy="558916"/>
            </a:xfrm>
            <a:prstGeom prst="rect">
              <a:avLst/>
            </a:prstGeom>
            <a:noFill/>
            <a:ln w="9525">
              <a:noFill/>
              <a:miter lim="800000"/>
              <a:headEnd/>
              <a:tailEnd/>
            </a:ln>
            <a:effectLst/>
          </p:spPr>
        </p:pic>
        <p:pic>
          <p:nvPicPr>
            <p:cNvPr id="1042" name="Picture 18"/>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rot="16200000">
              <a:off x="942975" y="1766889"/>
              <a:ext cx="451234" cy="500062"/>
            </a:xfrm>
            <a:prstGeom prst="rect">
              <a:avLst/>
            </a:prstGeom>
            <a:noFill/>
            <a:ln w="9525">
              <a:noFill/>
              <a:miter lim="800000"/>
              <a:headEnd/>
              <a:tailEnd/>
            </a:ln>
            <a:effectLst/>
          </p:spPr>
        </p:pic>
      </p:grpSp>
      <p:pic>
        <p:nvPicPr>
          <p:cNvPr id="1043" name="Picture 19"/>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rot="16200000">
            <a:off x="4659717" y="1939737"/>
            <a:ext cx="1375791" cy="397418"/>
          </a:xfrm>
          <a:prstGeom prst="rect">
            <a:avLst/>
          </a:prstGeom>
          <a:noFill/>
          <a:ln w="9525">
            <a:noFill/>
            <a:miter lim="800000"/>
            <a:headEnd/>
            <a:tailEnd/>
          </a:ln>
          <a:effectLst/>
        </p:spPr>
      </p:pic>
      <p:cxnSp>
        <p:nvCxnSpPr>
          <p:cNvPr id="122" name="Connettore 1 121"/>
          <p:cNvCxnSpPr/>
          <p:nvPr/>
        </p:nvCxnSpPr>
        <p:spPr>
          <a:xfrm flipV="1">
            <a:off x="1260703" y="5707493"/>
            <a:ext cx="7530872" cy="17536"/>
          </a:xfrm>
          <a:prstGeom prst="line">
            <a:avLst/>
          </a:prstGeom>
          <a:noFill/>
          <a:ln w="28575">
            <a:solidFill>
              <a:srgbClr val="FFFF00"/>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23" name="CasellaDiTesto 122"/>
          <p:cNvSpPr txBox="1"/>
          <p:nvPr/>
        </p:nvSpPr>
        <p:spPr>
          <a:xfrm>
            <a:off x="4224581" y="5319077"/>
            <a:ext cx="1486176" cy="338554"/>
          </a:xfrm>
          <a:prstGeom prst="rect">
            <a:avLst/>
          </a:prstGeom>
          <a:noFill/>
          <a:ln>
            <a:noFill/>
          </a:ln>
        </p:spPr>
        <p:txBody>
          <a:bodyPr wrap="none" rtlCol="0">
            <a:spAutoFit/>
          </a:bodyPr>
          <a:lstStyle/>
          <a:p>
            <a:r>
              <a:rPr lang="it-IT" sz="1600" b="1" dirty="0" smtClean="0">
                <a:solidFill>
                  <a:srgbClr val="FFFF00"/>
                </a:solidFill>
                <a:effectLst>
                  <a:outerShdw blurRad="38100" dist="38100" dir="2700000" algn="tl">
                    <a:srgbClr val="000000">
                      <a:alpha val="43137"/>
                    </a:srgbClr>
                  </a:outerShdw>
                </a:effectLst>
                <a:cs typeface="Times New Roman" pitchFamily="18" charset="0"/>
              </a:rPr>
              <a:t>EXPERIMENTAL</a:t>
            </a:r>
            <a:endParaRPr lang="it-IT" sz="1600" b="1" dirty="0">
              <a:solidFill>
                <a:srgbClr val="FFFF00"/>
              </a:solidFill>
              <a:effectLst>
                <a:outerShdw blurRad="38100" dist="38100" dir="2700000" algn="tl">
                  <a:srgbClr val="000000">
                    <a:alpha val="43137"/>
                  </a:srgbClr>
                </a:outerShdw>
              </a:effectLst>
              <a:cs typeface="Times New Roman" pitchFamily="18" charset="0"/>
            </a:endParaRPr>
          </a:p>
        </p:txBody>
      </p:sp>
      <p:sp>
        <p:nvSpPr>
          <p:cNvPr id="124" name="Text Box 2"/>
          <p:cNvSpPr txBox="1">
            <a:spLocks noChangeArrowheads="1"/>
          </p:cNvSpPr>
          <p:nvPr/>
        </p:nvSpPr>
        <p:spPr bwMode="auto">
          <a:xfrm>
            <a:off x="1539158" y="5829191"/>
            <a:ext cx="2595716" cy="771623"/>
          </a:xfrm>
          <a:prstGeom prst="rect">
            <a:avLst/>
          </a:prstGeom>
          <a:noFill/>
          <a:ln w="9525">
            <a:noFill/>
            <a:round/>
            <a:headEnd/>
            <a:tailEnd/>
          </a:ln>
          <a:effectLst/>
        </p:spPr>
        <p:txBody>
          <a:bodyPr wrap="square" lIns="90000" tIns="46800" rIns="90000" bIns="46800">
            <a:spAutoFit/>
          </a:bodyPr>
          <a:lstStyle/>
          <a:p>
            <a:pPr marL="174625" indent="-174625">
              <a:tabLst>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Lst>
            </a:pPr>
            <a:r>
              <a:rPr lang="en-GB" sz="1600" b="1" dirty="0" err="1" smtClean="0">
                <a:solidFill>
                  <a:srgbClr val="002060"/>
                </a:solidFill>
                <a:cs typeface="Times New Roman" pitchFamily="18" charset="0"/>
              </a:rPr>
              <a:t>Turbolence</a:t>
            </a:r>
            <a:r>
              <a:rPr lang="en-GB" sz="1600" b="1" dirty="0" smtClean="0">
                <a:solidFill>
                  <a:srgbClr val="002060"/>
                </a:solidFill>
                <a:cs typeface="Times New Roman" pitchFamily="18" charset="0"/>
              </a:rPr>
              <a:t> package</a:t>
            </a:r>
            <a:endParaRPr lang="en-GB" sz="1600" b="1" dirty="0">
              <a:solidFill>
                <a:srgbClr val="002060"/>
              </a:solidFill>
              <a:cs typeface="Times New Roman" pitchFamily="18" charset="0"/>
            </a:endParaRPr>
          </a:p>
          <a:p>
            <a:pPr marL="176213" indent="-176213" algn="just">
              <a:buClr>
                <a:srgbClr val="0070C0"/>
              </a:buClr>
              <a:buFont typeface="Wingdings" pitchFamily="2" charset="2"/>
              <a:buChar char="§"/>
            </a:pPr>
            <a:r>
              <a:rPr lang="en-US" sz="1400" dirty="0" smtClean="0">
                <a:cs typeface="Times New Roman" pitchFamily="18" charset="0"/>
              </a:rPr>
              <a:t>3D wind-speed and direction</a:t>
            </a:r>
          </a:p>
          <a:p>
            <a:pPr marL="176213" indent="-176213" algn="just">
              <a:buClr>
                <a:srgbClr val="0070C0"/>
              </a:buClr>
              <a:buFont typeface="Wingdings" pitchFamily="2" charset="2"/>
              <a:buChar char="§"/>
            </a:pPr>
            <a:r>
              <a:rPr lang="en-US" sz="1400" dirty="0" smtClean="0">
                <a:cs typeface="Times New Roman" pitchFamily="18" charset="0"/>
              </a:rPr>
              <a:t> Roll, pitch, yaw</a:t>
            </a:r>
          </a:p>
        </p:txBody>
      </p:sp>
      <p:sp>
        <p:nvSpPr>
          <p:cNvPr id="125" name="Rettangolo 124"/>
          <p:cNvSpPr/>
          <p:nvPr/>
        </p:nvSpPr>
        <p:spPr>
          <a:xfrm>
            <a:off x="5460339" y="5829191"/>
            <a:ext cx="2059308" cy="769441"/>
          </a:xfrm>
          <a:prstGeom prst="rect">
            <a:avLst/>
          </a:prstGeom>
          <a:ln>
            <a:noFill/>
          </a:ln>
        </p:spPr>
        <p:txBody>
          <a:bodyPr wrap="square">
            <a:spAutoFit/>
          </a:bodyPr>
          <a:lstStyle/>
          <a:p>
            <a:pPr marL="174625" indent="-174625">
              <a:tabLst>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Lst>
            </a:pPr>
            <a:r>
              <a:rPr lang="en-GB" sz="1600" b="1" dirty="0" smtClean="0">
                <a:solidFill>
                  <a:srgbClr val="002060"/>
                </a:solidFill>
                <a:cs typeface="Times New Roman" pitchFamily="18" charset="0"/>
              </a:rPr>
              <a:t>CO</a:t>
            </a:r>
            <a:r>
              <a:rPr lang="en-GB" sz="1600" b="1" baseline="-25000" dirty="0" smtClean="0">
                <a:solidFill>
                  <a:srgbClr val="002060"/>
                </a:solidFill>
                <a:cs typeface="Times New Roman" pitchFamily="18" charset="0"/>
              </a:rPr>
              <a:t>2</a:t>
            </a:r>
            <a:r>
              <a:rPr lang="en-GB" sz="1600" b="1" dirty="0" smtClean="0">
                <a:solidFill>
                  <a:srgbClr val="002060"/>
                </a:solidFill>
                <a:cs typeface="Times New Roman" pitchFamily="18" charset="0"/>
              </a:rPr>
              <a:t> package</a:t>
            </a:r>
          </a:p>
          <a:p>
            <a:pPr marL="179388" lvl="1" indent="-179388">
              <a:buClr>
                <a:srgbClr val="0070C0"/>
              </a:buClr>
              <a:buFont typeface="Wingdings" pitchFamily="2" charset="2"/>
              <a:buChar char="§"/>
              <a:tabLst>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Lst>
            </a:pPr>
            <a:r>
              <a:rPr lang="it-IT" sz="1400" dirty="0" smtClean="0">
                <a:solidFill>
                  <a:srgbClr val="000000"/>
                </a:solidFill>
                <a:cs typeface="Times New Roman" pitchFamily="18" charset="0"/>
              </a:rPr>
              <a:t>pCO</a:t>
            </a:r>
            <a:r>
              <a:rPr lang="it-IT" sz="1400" baseline="-25000" dirty="0" smtClean="0">
                <a:solidFill>
                  <a:srgbClr val="000000"/>
                </a:solidFill>
                <a:cs typeface="Times New Roman" pitchFamily="18" charset="0"/>
              </a:rPr>
              <a:t>2</a:t>
            </a:r>
            <a:r>
              <a:rPr lang="it-IT" sz="1400" dirty="0" smtClean="0">
                <a:solidFill>
                  <a:srgbClr val="000000"/>
                </a:solidFill>
                <a:cs typeface="Times New Roman" pitchFamily="18" charset="0"/>
              </a:rPr>
              <a:t> (6 m)</a:t>
            </a:r>
            <a:endParaRPr lang="en-GB" sz="1400" dirty="0" smtClean="0">
              <a:solidFill>
                <a:srgbClr val="000000"/>
              </a:solidFill>
              <a:cs typeface="Times New Roman" pitchFamily="18" charset="0"/>
            </a:endParaRPr>
          </a:p>
          <a:p>
            <a:pPr marL="179388" lvl="1" indent="-179388">
              <a:buClr>
                <a:srgbClr val="0070C0"/>
              </a:buClr>
              <a:buFont typeface="Wingdings" pitchFamily="2" charset="2"/>
              <a:buChar char="§"/>
              <a:tabLst>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Lst>
            </a:pPr>
            <a:r>
              <a:rPr lang="it-IT" sz="1400" dirty="0" err="1" smtClean="0">
                <a:solidFill>
                  <a:srgbClr val="000000"/>
                </a:solidFill>
                <a:cs typeface="Times New Roman" pitchFamily="18" charset="0"/>
              </a:rPr>
              <a:t>Atmospheric</a:t>
            </a:r>
            <a:r>
              <a:rPr lang="it-IT" sz="1400" dirty="0" smtClean="0">
                <a:solidFill>
                  <a:srgbClr val="000000"/>
                </a:solidFill>
                <a:cs typeface="Times New Roman" pitchFamily="18" charset="0"/>
              </a:rPr>
              <a:t> CO</a:t>
            </a:r>
            <a:r>
              <a:rPr lang="it-IT" sz="1400" baseline="-25000" dirty="0" smtClean="0">
                <a:solidFill>
                  <a:srgbClr val="000000"/>
                </a:solidFill>
                <a:cs typeface="Times New Roman" pitchFamily="18" charset="0"/>
              </a:rPr>
              <a:t>2</a:t>
            </a:r>
            <a:endParaRPr lang="en-GB" sz="1400" baseline="-25000" dirty="0" smtClean="0">
              <a:solidFill>
                <a:srgbClr val="000000"/>
              </a:solidFill>
              <a:cs typeface="Times New Roman" pitchFamily="18" charset="0"/>
            </a:endParaRPr>
          </a:p>
        </p:txBody>
      </p:sp>
      <p:sp>
        <p:nvSpPr>
          <p:cNvPr id="126" name="Rettangolo arrotondato 125"/>
          <p:cNvSpPr/>
          <p:nvPr/>
        </p:nvSpPr>
        <p:spPr>
          <a:xfrm>
            <a:off x="938402" y="5286388"/>
            <a:ext cx="8024623" cy="1387964"/>
          </a:xfrm>
          <a:prstGeom prst="roundRect">
            <a:avLst/>
          </a:prstGeom>
          <a:noFill/>
          <a:ln w="28575">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a:p>
        </p:txBody>
      </p:sp>
      <p:pic>
        <p:nvPicPr>
          <p:cNvPr id="1061" name="Picture 37"/>
          <p:cNvPicPr>
            <a:picLocks noChangeAspect="1" noChangeArrowheads="1"/>
          </p:cNvPicPr>
          <p:nvPr/>
        </p:nvPicPr>
        <p:blipFill>
          <a:blip r:embed="rId10" cstate="print">
            <a:clrChange>
              <a:clrFrom>
                <a:srgbClr val="FFFFFF"/>
              </a:clrFrom>
              <a:clrTo>
                <a:srgbClr val="FFFFFF">
                  <a:alpha val="0"/>
                </a:srgbClr>
              </a:clrTo>
            </a:clrChange>
            <a:lum bright="-40000" contrast="40000"/>
          </a:blip>
          <a:srcRect/>
          <a:stretch>
            <a:fillRect/>
          </a:stretch>
        </p:blipFill>
        <p:spPr bwMode="auto">
          <a:xfrm>
            <a:off x="1091534" y="5479114"/>
            <a:ext cx="353807" cy="1142779"/>
          </a:xfrm>
          <a:prstGeom prst="rect">
            <a:avLst/>
          </a:prstGeom>
          <a:noFill/>
          <a:ln w="9525">
            <a:noFill/>
            <a:miter lim="800000"/>
            <a:headEnd/>
            <a:tailEnd/>
          </a:ln>
          <a:effectLst/>
        </p:spPr>
      </p:pic>
      <p:pic>
        <p:nvPicPr>
          <p:cNvPr id="1064" name="Picture 40"/>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rot="5686833">
            <a:off x="4814123" y="5934976"/>
            <a:ext cx="722740" cy="491464"/>
          </a:xfrm>
          <a:prstGeom prst="rect">
            <a:avLst/>
          </a:prstGeom>
          <a:noFill/>
          <a:ln w="9525">
            <a:noFill/>
            <a:miter lim="800000"/>
            <a:headEnd/>
            <a:tailEnd/>
          </a:ln>
          <a:effectLst/>
        </p:spPr>
      </p:pic>
      <p:pic>
        <p:nvPicPr>
          <p:cNvPr id="1066" name="Picture 42" descr="http://www.licor.com/env/products/gas_analysis/images/LI-820.png"/>
          <p:cNvPicPr>
            <a:picLocks noChangeAspect="1" noChangeArrowheads="1"/>
          </p:cNvPicPr>
          <p:nvPr/>
        </p:nvPicPr>
        <p:blipFill>
          <a:blip r:embed="rId12" cstate="print"/>
          <a:srcRect/>
          <a:stretch>
            <a:fillRect/>
          </a:stretch>
        </p:blipFill>
        <p:spPr bwMode="auto">
          <a:xfrm>
            <a:off x="4365523" y="6116019"/>
            <a:ext cx="542241" cy="439818"/>
          </a:xfrm>
          <a:prstGeom prst="rect">
            <a:avLst/>
          </a:prstGeom>
          <a:noFill/>
        </p:spPr>
      </p:pic>
      <p:cxnSp>
        <p:nvCxnSpPr>
          <p:cNvPr id="80" name="Connettore 1 79"/>
          <p:cNvCxnSpPr/>
          <p:nvPr/>
        </p:nvCxnSpPr>
        <p:spPr>
          <a:xfrm flipV="1">
            <a:off x="1100014" y="3833050"/>
            <a:ext cx="7687736" cy="27491"/>
          </a:xfrm>
          <a:prstGeom prst="line">
            <a:avLst/>
          </a:prstGeom>
          <a:noFill/>
          <a:ln w="28575">
            <a:solidFill>
              <a:srgbClr val="DE5822"/>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81" name="CasellaDiTesto 80"/>
          <p:cNvSpPr txBox="1"/>
          <p:nvPr/>
        </p:nvSpPr>
        <p:spPr>
          <a:xfrm>
            <a:off x="4075438" y="3454590"/>
            <a:ext cx="1784463" cy="338554"/>
          </a:xfrm>
          <a:prstGeom prst="rect">
            <a:avLst/>
          </a:prstGeom>
          <a:noFill/>
          <a:ln>
            <a:noFill/>
          </a:ln>
        </p:spPr>
        <p:txBody>
          <a:bodyPr wrap="none" rtlCol="0">
            <a:spAutoFit/>
          </a:bodyPr>
          <a:lstStyle/>
          <a:p>
            <a:r>
              <a:rPr lang="it-IT" sz="1600" b="1" dirty="0" smtClean="0">
                <a:solidFill>
                  <a:srgbClr val="DE5822"/>
                </a:solidFill>
                <a:effectLst>
                  <a:outerShdw blurRad="38100" dist="38100" dir="2700000" algn="tl">
                    <a:srgbClr val="000000">
                      <a:alpha val="43137"/>
                    </a:srgbClr>
                  </a:outerShdw>
                </a:effectLst>
                <a:cs typeface="Times New Roman" pitchFamily="18" charset="0"/>
              </a:rPr>
              <a:t>PRE-OPERATIONAL</a:t>
            </a:r>
            <a:endParaRPr lang="it-IT" sz="1600" b="1" dirty="0">
              <a:solidFill>
                <a:srgbClr val="DE5822"/>
              </a:solidFill>
              <a:effectLst>
                <a:outerShdw blurRad="38100" dist="38100" dir="2700000" algn="tl">
                  <a:srgbClr val="000000">
                    <a:alpha val="43137"/>
                  </a:srgbClr>
                </a:outerShdw>
              </a:effectLst>
              <a:cs typeface="Times New Roman" pitchFamily="18" charset="0"/>
            </a:endParaRPr>
          </a:p>
        </p:txBody>
      </p:sp>
      <p:sp>
        <p:nvSpPr>
          <p:cNvPr id="83" name="Text Box 2"/>
          <p:cNvSpPr txBox="1">
            <a:spLocks noChangeArrowheads="1"/>
          </p:cNvSpPr>
          <p:nvPr/>
        </p:nvSpPr>
        <p:spPr bwMode="auto">
          <a:xfrm>
            <a:off x="1539158" y="3910113"/>
            <a:ext cx="3152969" cy="987066"/>
          </a:xfrm>
          <a:prstGeom prst="rect">
            <a:avLst/>
          </a:prstGeom>
          <a:noFill/>
          <a:ln w="9525">
            <a:noFill/>
            <a:round/>
            <a:headEnd/>
            <a:tailEnd/>
          </a:ln>
          <a:effectLst/>
        </p:spPr>
        <p:txBody>
          <a:bodyPr wrap="square" lIns="90000" tIns="46800" rIns="90000" bIns="46800">
            <a:spAutoFit/>
          </a:bodyPr>
          <a:lstStyle/>
          <a:p>
            <a:pPr marL="174625" indent="-174625">
              <a:tabLst>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Lst>
            </a:pPr>
            <a:r>
              <a:rPr lang="en-GB" sz="1600" b="1" dirty="0" smtClean="0">
                <a:solidFill>
                  <a:srgbClr val="002060"/>
                </a:solidFill>
                <a:cs typeface="Times New Roman" pitchFamily="18" charset="0"/>
              </a:rPr>
              <a:t>Wave package</a:t>
            </a:r>
            <a:endParaRPr lang="en-GB" sz="1600" b="1" dirty="0">
              <a:solidFill>
                <a:srgbClr val="002060"/>
              </a:solidFill>
              <a:cs typeface="Times New Roman" pitchFamily="18" charset="0"/>
            </a:endParaRPr>
          </a:p>
          <a:p>
            <a:pPr marL="176213" indent="-176213" algn="just">
              <a:buClr>
                <a:srgbClr val="0070C0"/>
              </a:buClr>
              <a:buFont typeface="Wingdings" pitchFamily="2" charset="2"/>
              <a:buChar char="§"/>
            </a:pPr>
            <a:r>
              <a:rPr lang="en-US" sz="1400" dirty="0" smtClean="0">
                <a:cs typeface="Times New Roman" pitchFamily="18" charset="0"/>
              </a:rPr>
              <a:t> Wave statistics</a:t>
            </a:r>
          </a:p>
          <a:p>
            <a:pPr marL="176213" indent="-176213" algn="just">
              <a:buClr>
                <a:srgbClr val="0070C0"/>
              </a:buClr>
              <a:buFont typeface="Wingdings" pitchFamily="2" charset="2"/>
              <a:buChar char="§"/>
            </a:pPr>
            <a:r>
              <a:rPr lang="en-US" sz="1400" dirty="0" smtClean="0">
                <a:cs typeface="Times New Roman" pitchFamily="18" charset="0"/>
              </a:rPr>
              <a:t> Roll, pitch, vertical acceleration</a:t>
            </a:r>
          </a:p>
          <a:p>
            <a:pPr marL="176213" indent="-176213" algn="just">
              <a:buClr>
                <a:srgbClr val="0070C0"/>
              </a:buClr>
              <a:buFont typeface="Wingdings" pitchFamily="2" charset="2"/>
              <a:buChar char="§"/>
            </a:pPr>
            <a:r>
              <a:rPr lang="en-US" sz="1400" dirty="0" smtClean="0">
                <a:cs typeface="Times New Roman" pitchFamily="18" charset="0"/>
              </a:rPr>
              <a:t> Camera</a:t>
            </a:r>
          </a:p>
        </p:txBody>
      </p:sp>
      <p:sp>
        <p:nvSpPr>
          <p:cNvPr id="84" name="Rettangolo 83"/>
          <p:cNvSpPr/>
          <p:nvPr/>
        </p:nvSpPr>
        <p:spPr>
          <a:xfrm>
            <a:off x="5460339" y="3910113"/>
            <a:ext cx="3255065" cy="984885"/>
          </a:xfrm>
          <a:prstGeom prst="rect">
            <a:avLst/>
          </a:prstGeom>
          <a:ln>
            <a:noFill/>
          </a:ln>
        </p:spPr>
        <p:txBody>
          <a:bodyPr wrap="square">
            <a:spAutoFit/>
          </a:bodyPr>
          <a:lstStyle/>
          <a:p>
            <a:pPr marL="174625" indent="-174625">
              <a:tabLst>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Lst>
            </a:pPr>
            <a:r>
              <a:rPr lang="en-GB" sz="1600" b="1" dirty="0" smtClean="0">
                <a:solidFill>
                  <a:srgbClr val="002060"/>
                </a:solidFill>
                <a:cs typeface="Times New Roman" pitchFamily="18" charset="0"/>
              </a:rPr>
              <a:t>Bio-geochemical  package</a:t>
            </a:r>
          </a:p>
          <a:p>
            <a:pPr marL="179388" lvl="1" indent="-179388">
              <a:buClr>
                <a:srgbClr val="0070C0"/>
              </a:buClr>
              <a:buFont typeface="Wingdings" pitchFamily="2" charset="2"/>
              <a:buChar char="§"/>
              <a:tabLst>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Lst>
            </a:pPr>
            <a:r>
              <a:rPr lang="it-IT" sz="1400" dirty="0" err="1" smtClean="0">
                <a:solidFill>
                  <a:srgbClr val="000000"/>
                </a:solidFill>
                <a:cs typeface="Times New Roman" pitchFamily="18" charset="0"/>
              </a:rPr>
              <a:t>Dissolved</a:t>
            </a:r>
            <a:r>
              <a:rPr lang="it-IT" sz="1400" dirty="0" smtClean="0">
                <a:solidFill>
                  <a:srgbClr val="000000"/>
                </a:solidFill>
                <a:cs typeface="Times New Roman" pitchFamily="18" charset="0"/>
              </a:rPr>
              <a:t> </a:t>
            </a:r>
            <a:r>
              <a:rPr lang="it-IT" sz="1400" dirty="0" err="1" smtClean="0">
                <a:solidFill>
                  <a:srgbClr val="000000"/>
                </a:solidFill>
                <a:cs typeface="Times New Roman" pitchFamily="18" charset="0"/>
              </a:rPr>
              <a:t>oxygen</a:t>
            </a:r>
            <a:r>
              <a:rPr lang="it-IT" sz="1400" dirty="0" smtClean="0">
                <a:solidFill>
                  <a:srgbClr val="000000"/>
                </a:solidFill>
                <a:cs typeface="Times New Roman" pitchFamily="18" charset="0"/>
              </a:rPr>
              <a:t> (6 m)</a:t>
            </a:r>
            <a:endParaRPr lang="en-GB" sz="1400" dirty="0" smtClean="0">
              <a:solidFill>
                <a:srgbClr val="000000"/>
              </a:solidFill>
              <a:cs typeface="Times New Roman" pitchFamily="18" charset="0"/>
            </a:endParaRPr>
          </a:p>
          <a:p>
            <a:pPr marL="179388" lvl="1" indent="-179388">
              <a:buClr>
                <a:srgbClr val="0070C0"/>
              </a:buClr>
              <a:buFont typeface="Wingdings" pitchFamily="2" charset="2"/>
              <a:buChar char="§"/>
              <a:tabLst>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Lst>
            </a:pPr>
            <a:r>
              <a:rPr lang="it-IT" sz="1400" dirty="0" err="1" smtClean="0">
                <a:solidFill>
                  <a:srgbClr val="000000"/>
                </a:solidFill>
                <a:cs typeface="Times New Roman" pitchFamily="18" charset="0"/>
              </a:rPr>
              <a:t>Chlorophyll-a</a:t>
            </a:r>
            <a:r>
              <a:rPr lang="it-IT" sz="1400" dirty="0" smtClean="0">
                <a:solidFill>
                  <a:srgbClr val="000000"/>
                </a:solidFill>
                <a:cs typeface="Times New Roman" pitchFamily="18" charset="0"/>
              </a:rPr>
              <a:t> and </a:t>
            </a:r>
            <a:r>
              <a:rPr lang="it-IT" sz="1400" dirty="0" err="1" smtClean="0">
                <a:solidFill>
                  <a:srgbClr val="000000"/>
                </a:solidFill>
                <a:cs typeface="Times New Roman" pitchFamily="18" charset="0"/>
              </a:rPr>
              <a:t>turbidity</a:t>
            </a:r>
            <a:r>
              <a:rPr lang="it-IT" sz="1400" dirty="0" smtClean="0">
                <a:solidFill>
                  <a:srgbClr val="000000"/>
                </a:solidFill>
                <a:cs typeface="Times New Roman" pitchFamily="18" charset="0"/>
              </a:rPr>
              <a:t> (6 m)</a:t>
            </a:r>
            <a:endParaRPr lang="en-GB" sz="1400" dirty="0" smtClean="0">
              <a:solidFill>
                <a:srgbClr val="000000"/>
              </a:solidFill>
              <a:cs typeface="Times New Roman" pitchFamily="18" charset="0"/>
            </a:endParaRPr>
          </a:p>
          <a:p>
            <a:pPr marL="179388" lvl="1" indent="-179388">
              <a:buClr>
                <a:srgbClr val="0070C0"/>
              </a:buClr>
              <a:buFont typeface="Wingdings" pitchFamily="2" charset="2"/>
              <a:buChar char="§"/>
              <a:tabLst>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Lst>
            </a:pPr>
            <a:r>
              <a:rPr lang="en-GB" sz="1400" dirty="0" smtClean="0">
                <a:solidFill>
                  <a:srgbClr val="000000"/>
                </a:solidFill>
                <a:cs typeface="Times New Roman" pitchFamily="18" charset="0"/>
              </a:rPr>
              <a:t>Nutrients (20 m)</a:t>
            </a:r>
            <a:r>
              <a:rPr lang="ar-SA" sz="1400" dirty="0" smtClean="0">
                <a:solidFill>
                  <a:srgbClr val="000000"/>
                </a:solidFill>
                <a:cs typeface="Times New Roman" pitchFamily="18" charset="0"/>
              </a:rPr>
              <a:t>‏</a:t>
            </a:r>
            <a:endParaRPr lang="it-IT" sz="1400" dirty="0" smtClean="0">
              <a:solidFill>
                <a:srgbClr val="000000"/>
              </a:solidFill>
              <a:cs typeface="Times New Roman" pitchFamily="18" charset="0"/>
            </a:endParaRPr>
          </a:p>
        </p:txBody>
      </p:sp>
      <p:sp>
        <p:nvSpPr>
          <p:cNvPr id="85" name="Rettangolo arrotondato 84"/>
          <p:cNvSpPr/>
          <p:nvPr/>
        </p:nvSpPr>
        <p:spPr>
          <a:xfrm>
            <a:off x="956958" y="3421901"/>
            <a:ext cx="7984184" cy="1657272"/>
          </a:xfrm>
          <a:prstGeom prst="roundRect">
            <a:avLst/>
          </a:prstGeom>
          <a:noFill/>
          <a:ln w="28575">
            <a:solidFill>
              <a:srgbClr val="DE582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a:p>
        </p:txBody>
      </p:sp>
      <p:pic>
        <p:nvPicPr>
          <p:cNvPr id="1044" name="Picture 20"/>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938402" y="4204525"/>
            <a:ext cx="416022" cy="466725"/>
          </a:xfrm>
          <a:prstGeom prst="rect">
            <a:avLst/>
          </a:prstGeom>
          <a:noFill/>
          <a:ln w="9525">
            <a:noFill/>
            <a:miter lim="800000"/>
            <a:headEnd/>
            <a:tailEnd/>
          </a:ln>
          <a:effectLst/>
        </p:spPr>
      </p:pic>
      <p:pic>
        <p:nvPicPr>
          <p:cNvPr id="1046" name="Picture 22"/>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1047685" y="4647439"/>
            <a:ext cx="631938" cy="423861"/>
          </a:xfrm>
          <a:prstGeom prst="rect">
            <a:avLst/>
          </a:prstGeom>
          <a:noFill/>
          <a:ln w="9525">
            <a:noFill/>
            <a:miter lim="800000"/>
            <a:headEnd/>
            <a:tailEnd/>
          </a:ln>
          <a:effectLst/>
        </p:spPr>
      </p:pic>
      <p:pic>
        <p:nvPicPr>
          <p:cNvPr id="1047" name="Picture 23"/>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flipH="1">
            <a:off x="1367234" y="3904489"/>
            <a:ext cx="228630" cy="595312"/>
          </a:xfrm>
          <a:prstGeom prst="rect">
            <a:avLst/>
          </a:prstGeom>
          <a:noFill/>
          <a:ln w="9525">
            <a:noFill/>
            <a:miter lim="800000"/>
            <a:headEnd/>
            <a:tailEnd/>
          </a:ln>
          <a:effectLst/>
        </p:spPr>
      </p:pic>
      <p:pic>
        <p:nvPicPr>
          <p:cNvPr id="1055" name="Picture 31"/>
          <p:cNvPicPr>
            <a:picLocks noChangeAspect="1" noChangeArrowheads="1"/>
          </p:cNvPicPr>
          <p:nvPr/>
        </p:nvPicPr>
        <p:blipFill>
          <a:blip r:embed="rId16" cstate="print">
            <a:clrChange>
              <a:clrFrom>
                <a:srgbClr val="FFFFFF"/>
              </a:clrFrom>
              <a:clrTo>
                <a:srgbClr val="FFFFFF">
                  <a:alpha val="0"/>
                </a:srgbClr>
              </a:clrTo>
            </a:clrChange>
          </a:blip>
          <a:srcRect/>
          <a:stretch>
            <a:fillRect/>
          </a:stretch>
        </p:blipFill>
        <p:spPr bwMode="auto">
          <a:xfrm rot="5400000">
            <a:off x="4608457" y="4438613"/>
            <a:ext cx="546187" cy="208042"/>
          </a:xfrm>
          <a:prstGeom prst="rect">
            <a:avLst/>
          </a:prstGeom>
          <a:noFill/>
          <a:ln w="9525">
            <a:noFill/>
            <a:miter lim="800000"/>
            <a:headEnd/>
            <a:tailEnd/>
          </a:ln>
          <a:effectLst/>
        </p:spPr>
      </p:pic>
      <p:pic>
        <p:nvPicPr>
          <p:cNvPr id="1057" name="Picture 33"/>
          <p:cNvPicPr>
            <a:picLocks noChangeAspect="1" noChangeArrowheads="1"/>
          </p:cNvPicPr>
          <p:nvPr/>
        </p:nvPicPr>
        <p:blipFill>
          <a:blip r:embed="rId17" cstate="print">
            <a:clrChange>
              <a:clrFrom>
                <a:srgbClr val="FFFFFF"/>
              </a:clrFrom>
              <a:clrTo>
                <a:srgbClr val="FFFFFF">
                  <a:alpha val="0"/>
                </a:srgbClr>
              </a:clrTo>
            </a:clrChange>
          </a:blip>
          <a:srcRect l="11208" r="4336" b="3014"/>
          <a:stretch>
            <a:fillRect/>
          </a:stretch>
        </p:blipFill>
        <p:spPr bwMode="auto">
          <a:xfrm>
            <a:off x="5084312" y="4261817"/>
            <a:ext cx="243364" cy="640672"/>
          </a:xfrm>
          <a:prstGeom prst="rect">
            <a:avLst/>
          </a:prstGeom>
          <a:noFill/>
          <a:ln w="9525">
            <a:noFill/>
            <a:miter lim="800000"/>
            <a:headEnd/>
            <a:tailEnd/>
          </a:ln>
          <a:effectLst/>
        </p:spPr>
      </p:pic>
      <p:pic>
        <p:nvPicPr>
          <p:cNvPr id="1071" name="Picture 47"/>
          <p:cNvPicPr>
            <a:picLocks noChangeAspect="1" noChangeArrowheads="1"/>
          </p:cNvPicPr>
          <p:nvPr/>
        </p:nvPicPr>
        <p:blipFill>
          <a:blip r:embed="rId18" cstate="print">
            <a:clrChange>
              <a:clrFrom>
                <a:srgbClr val="FFFFFF"/>
              </a:clrFrom>
              <a:clrTo>
                <a:srgbClr val="FFFFFF">
                  <a:alpha val="0"/>
                </a:srgbClr>
              </a:clrTo>
            </a:clrChange>
          </a:blip>
          <a:srcRect/>
          <a:stretch>
            <a:fillRect/>
          </a:stretch>
        </p:blipFill>
        <p:spPr bwMode="auto">
          <a:xfrm>
            <a:off x="4572000" y="4017015"/>
            <a:ext cx="840011" cy="250334"/>
          </a:xfrm>
          <a:prstGeom prst="rect">
            <a:avLst/>
          </a:prstGeom>
          <a:noFill/>
          <a:ln w="9525">
            <a:noFill/>
            <a:miter lim="800000"/>
            <a:headEnd/>
            <a:tailEnd/>
          </a:ln>
          <a:effectLst/>
        </p:spPr>
      </p:pic>
      <p:pic>
        <p:nvPicPr>
          <p:cNvPr id="42" name="Picture 5"/>
          <p:cNvPicPr>
            <a:picLocks/>
          </p:cNvPicPr>
          <p:nvPr/>
        </p:nvPicPr>
        <p:blipFill>
          <a:blip r:embed="rId19" cstate="email">
            <a:extLst>
              <a:ext uri="{28A0092B-C50C-407E-A947-70E740481C1C}">
                <a14:useLocalDpi xmlns:a14="http://schemas.microsoft.com/office/drawing/2010/main" xmlns=""/>
              </a:ext>
            </a:extLst>
          </a:blip>
          <a:srcRect l="63191" t="3558" b="14583"/>
          <a:stretch>
            <a:fillRect/>
          </a:stretch>
        </p:blipFill>
        <p:spPr>
          <a:xfrm>
            <a:off x="0" y="-1"/>
            <a:ext cx="648000" cy="6840000"/>
          </a:xfrm>
          <a:prstGeom prst="rect">
            <a:avLst/>
          </a:prstGeom>
        </p:spPr>
      </p:pic>
      <p:sp>
        <p:nvSpPr>
          <p:cNvPr id="43" name="Rettangolo 42"/>
          <p:cNvSpPr/>
          <p:nvPr/>
        </p:nvSpPr>
        <p:spPr>
          <a:xfrm>
            <a:off x="612000" y="180000"/>
            <a:ext cx="8280000" cy="523220"/>
          </a:xfrm>
          <a:prstGeom prst="rect">
            <a:avLst/>
          </a:prstGeom>
        </p:spPr>
        <p:txBody>
          <a:bodyPr wrap="square">
            <a:spAutoFit/>
          </a:bodyPr>
          <a:lstStyle/>
          <a:p>
            <a:r>
              <a:rPr lang="en-US" sz="2800" b="1" dirty="0" smtClean="0">
                <a:solidFill>
                  <a:srgbClr val="002060"/>
                </a:solidFill>
                <a:effectLst>
                  <a:outerShdw blurRad="38100" dist="38100" dir="2700000" algn="tl">
                    <a:srgbClr val="000000">
                      <a:alpha val="43137"/>
                    </a:srgbClr>
                  </a:outerShdw>
                </a:effectLst>
                <a:cs typeface="Times New Roman" pitchFamily="18" charset="0"/>
              </a:rPr>
              <a:t>Payloads</a:t>
            </a:r>
            <a:endParaRPr lang="en-US" sz="2800" b="1" dirty="0">
              <a:solidFill>
                <a:srgbClr val="002060"/>
              </a:solidFill>
              <a:effectLst>
                <a:outerShdw blurRad="38100" dist="38100" dir="2700000" algn="tl">
                  <a:srgbClr val="000000">
                    <a:alpha val="43137"/>
                  </a:srgbClr>
                </a:outerShdw>
              </a:effectLst>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uppo 41"/>
          <p:cNvGrpSpPr>
            <a:grpSpLocks noChangeAspect="1"/>
          </p:cNvGrpSpPr>
          <p:nvPr/>
        </p:nvGrpSpPr>
        <p:grpSpPr>
          <a:xfrm>
            <a:off x="1242000" y="2857496"/>
            <a:ext cx="6660000" cy="3776010"/>
            <a:chOff x="1357290" y="1571612"/>
            <a:chExt cx="7242239" cy="4286280"/>
          </a:xfrm>
        </p:grpSpPr>
        <p:pic>
          <p:nvPicPr>
            <p:cNvPr id="5" name="Picture 6"/>
            <p:cNvPicPr>
              <a:picLocks noChangeAspect="1" noChangeArrowheads="1"/>
            </p:cNvPicPr>
            <p:nvPr/>
          </p:nvPicPr>
          <p:blipFill>
            <a:blip r:embed="rId3" cstate="print">
              <a:lum bright="-10000" contrast="20000"/>
            </a:blip>
            <a:srcRect l="1173"/>
            <a:stretch>
              <a:fillRect/>
            </a:stretch>
          </p:blipFill>
          <p:spPr bwMode="auto">
            <a:xfrm>
              <a:off x="1357290" y="1571612"/>
              <a:ext cx="7242239" cy="4286280"/>
            </a:xfrm>
            <a:prstGeom prst="rect">
              <a:avLst/>
            </a:prstGeom>
            <a:ln>
              <a:noFill/>
            </a:ln>
            <a:effectLst>
              <a:outerShdw blurRad="292100" dist="139700" dir="2700000" algn="tl" rotWithShape="0">
                <a:srgbClr val="333333">
                  <a:alpha val="65000"/>
                </a:srgbClr>
              </a:outerShdw>
            </a:effectLst>
          </p:spPr>
        </p:pic>
        <p:grpSp>
          <p:nvGrpSpPr>
            <p:cNvPr id="41" name="Gruppo 40"/>
            <p:cNvGrpSpPr/>
            <p:nvPr/>
          </p:nvGrpSpPr>
          <p:grpSpPr>
            <a:xfrm>
              <a:off x="2214546" y="2428868"/>
              <a:ext cx="6215106" cy="3224602"/>
              <a:chOff x="2214546" y="2428868"/>
              <a:chExt cx="6215106" cy="3224602"/>
            </a:xfrm>
          </p:grpSpPr>
          <p:grpSp>
            <p:nvGrpSpPr>
              <p:cNvPr id="9" name="Gruppo 8"/>
              <p:cNvGrpSpPr/>
              <p:nvPr/>
            </p:nvGrpSpPr>
            <p:grpSpPr>
              <a:xfrm>
                <a:off x="8110622" y="2428868"/>
                <a:ext cx="319030" cy="3224602"/>
                <a:chOff x="6038920" y="2428868"/>
                <a:chExt cx="319030" cy="3224602"/>
              </a:xfrm>
            </p:grpSpPr>
            <p:sp>
              <p:nvSpPr>
                <p:cNvPr id="7" name="Line 89"/>
                <p:cNvSpPr>
                  <a:spLocks noChangeShapeType="1"/>
                </p:cNvSpPr>
                <p:nvPr/>
              </p:nvSpPr>
              <p:spPr bwMode="auto">
                <a:xfrm flipH="1">
                  <a:off x="6352143" y="2428868"/>
                  <a:ext cx="5807" cy="3224602"/>
                </a:xfrm>
                <a:prstGeom prst="line">
                  <a:avLst/>
                </a:prstGeom>
                <a:noFill/>
                <a:ln w="9525">
                  <a:solidFill>
                    <a:schemeClr val="tx1">
                      <a:lumMod val="85000"/>
                      <a:lumOff val="15000"/>
                    </a:schemeClr>
                  </a:solidFill>
                  <a:round/>
                  <a:headEnd type="triangle" w="med" len="med"/>
                  <a:tailEnd type="triangle" w="med" len="med"/>
                </a:ln>
              </p:spPr>
              <p:txBody>
                <a:bodyPr/>
                <a:lstStyle/>
                <a:p>
                  <a:endParaRPr lang="it-IT" sz="1600" b="1"/>
                </a:p>
              </p:txBody>
            </p:sp>
            <p:sp>
              <p:nvSpPr>
                <p:cNvPr id="8" name="CasellaDiTesto 7"/>
                <p:cNvSpPr txBox="1"/>
                <p:nvPr/>
              </p:nvSpPr>
              <p:spPr>
                <a:xfrm rot="16200000">
                  <a:off x="5805403" y="3771634"/>
                  <a:ext cx="775956" cy="308921"/>
                </a:xfrm>
                <a:prstGeom prst="rect">
                  <a:avLst/>
                </a:prstGeom>
                <a:noFill/>
              </p:spPr>
              <p:txBody>
                <a:bodyPr wrap="none" rtlCol="0">
                  <a:spAutoFit/>
                </a:bodyPr>
                <a:lstStyle/>
                <a:p>
                  <a:r>
                    <a:rPr lang="it-IT" sz="1200" b="1" dirty="0" smtClean="0">
                      <a:cs typeface="Times New Roman" pitchFamily="18" charset="0"/>
                    </a:rPr>
                    <a:t>1200 m</a:t>
                  </a:r>
                  <a:endParaRPr lang="it-IT" sz="1200" b="1" dirty="0">
                    <a:cs typeface="Times New Roman" pitchFamily="18" charset="0"/>
                  </a:endParaRPr>
                </a:p>
              </p:txBody>
            </p:sp>
          </p:grpSp>
          <p:cxnSp>
            <p:nvCxnSpPr>
              <p:cNvPr id="14" name="Connettore 2 13"/>
              <p:cNvCxnSpPr/>
              <p:nvPr/>
            </p:nvCxnSpPr>
            <p:spPr>
              <a:xfrm>
                <a:off x="2214546" y="5079695"/>
                <a:ext cx="5143536" cy="1588"/>
              </a:xfrm>
              <a:prstGeom prst="straightConnector1">
                <a:avLst/>
              </a:prstGeom>
              <a:ln>
                <a:solidFill>
                  <a:schemeClr val="tx1">
                    <a:lumMod val="85000"/>
                    <a:lumOff val="15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6" name="CasellaDiTesto 15"/>
              <p:cNvSpPr txBox="1"/>
              <p:nvPr/>
            </p:nvSpPr>
            <p:spPr>
              <a:xfrm>
                <a:off x="4321967" y="4744262"/>
                <a:ext cx="928694" cy="314431"/>
              </a:xfrm>
              <a:prstGeom prst="rect">
                <a:avLst/>
              </a:prstGeom>
              <a:noFill/>
            </p:spPr>
            <p:txBody>
              <a:bodyPr wrap="square" rtlCol="0">
                <a:spAutoFit/>
              </a:bodyPr>
              <a:lstStyle/>
              <a:p>
                <a:r>
                  <a:rPr lang="it-IT" sz="1200" b="1" dirty="0" smtClean="0">
                    <a:cs typeface="Times New Roman" pitchFamily="18" charset="0"/>
                  </a:rPr>
                  <a:t>3000 m</a:t>
                </a:r>
                <a:endParaRPr lang="it-IT" sz="1200" b="1" dirty="0">
                  <a:cs typeface="Times New Roman" pitchFamily="18" charset="0"/>
                </a:endParaRPr>
              </a:p>
            </p:txBody>
          </p:sp>
          <p:grpSp>
            <p:nvGrpSpPr>
              <p:cNvPr id="17" name="Group 65"/>
              <p:cNvGrpSpPr>
                <a:grpSpLocks/>
              </p:cNvGrpSpPr>
              <p:nvPr/>
            </p:nvGrpSpPr>
            <p:grpSpPr bwMode="auto">
              <a:xfrm rot="-843885">
                <a:off x="5584146" y="2950360"/>
                <a:ext cx="1673225" cy="88408"/>
                <a:chOff x="2411" y="2545"/>
                <a:chExt cx="1162" cy="132"/>
              </a:xfrm>
            </p:grpSpPr>
            <p:sp>
              <p:nvSpPr>
                <p:cNvPr id="18" name="Freeform 66"/>
                <p:cNvSpPr>
                  <a:spLocks/>
                </p:cNvSpPr>
                <p:nvPr/>
              </p:nvSpPr>
              <p:spPr bwMode="auto">
                <a:xfrm flipH="1">
                  <a:off x="2411" y="2545"/>
                  <a:ext cx="32" cy="132"/>
                </a:xfrm>
                <a:custGeom>
                  <a:avLst/>
                  <a:gdLst>
                    <a:gd name="T0" fmla="*/ 2 w 41"/>
                    <a:gd name="T1" fmla="*/ 0 h 185"/>
                    <a:gd name="T2" fmla="*/ 9 w 41"/>
                    <a:gd name="T3" fmla="*/ 14 h 185"/>
                    <a:gd name="T4" fmla="*/ 0 w 41"/>
                    <a:gd name="T5" fmla="*/ 24 h 185"/>
                    <a:gd name="T6" fmla="*/ 0 60000 65536"/>
                    <a:gd name="T7" fmla="*/ 0 60000 65536"/>
                    <a:gd name="T8" fmla="*/ 0 60000 65536"/>
                    <a:gd name="T9" fmla="*/ 0 w 41"/>
                    <a:gd name="T10" fmla="*/ 0 h 185"/>
                    <a:gd name="T11" fmla="*/ 41 w 41"/>
                    <a:gd name="T12" fmla="*/ 185 h 185"/>
                  </a:gdLst>
                  <a:ahLst/>
                  <a:cxnLst>
                    <a:cxn ang="T6">
                      <a:pos x="T0" y="T1"/>
                    </a:cxn>
                    <a:cxn ang="T7">
                      <a:pos x="T2" y="T3"/>
                    </a:cxn>
                    <a:cxn ang="T8">
                      <a:pos x="T4" y="T5"/>
                    </a:cxn>
                  </a:cxnLst>
                  <a:rect l="T9" t="T10" r="T11" b="T12"/>
                  <a:pathLst>
                    <a:path w="41" h="185">
                      <a:moveTo>
                        <a:pt x="7" y="0"/>
                      </a:moveTo>
                      <a:cubicBezTo>
                        <a:pt x="24" y="37"/>
                        <a:pt x="41" y="75"/>
                        <a:pt x="40" y="106"/>
                      </a:cubicBezTo>
                      <a:cubicBezTo>
                        <a:pt x="39" y="137"/>
                        <a:pt x="7" y="172"/>
                        <a:pt x="0" y="185"/>
                      </a:cubicBezTo>
                    </a:path>
                  </a:pathLst>
                </a:custGeom>
                <a:noFill/>
                <a:ln w="9525">
                  <a:solidFill>
                    <a:schemeClr val="tx1"/>
                  </a:solidFill>
                  <a:round/>
                  <a:headEnd/>
                  <a:tailEnd/>
                </a:ln>
              </p:spPr>
              <p:txBody>
                <a:bodyPr/>
                <a:lstStyle/>
                <a:p>
                  <a:endParaRPr lang="it-IT" sz="1600" b="1"/>
                </a:p>
              </p:txBody>
            </p:sp>
            <p:sp>
              <p:nvSpPr>
                <p:cNvPr id="19" name="Freeform 67"/>
                <p:cNvSpPr>
                  <a:spLocks/>
                </p:cNvSpPr>
                <p:nvPr/>
              </p:nvSpPr>
              <p:spPr bwMode="auto">
                <a:xfrm flipH="1">
                  <a:off x="2524" y="2545"/>
                  <a:ext cx="32" cy="132"/>
                </a:xfrm>
                <a:custGeom>
                  <a:avLst/>
                  <a:gdLst>
                    <a:gd name="T0" fmla="*/ 2 w 41"/>
                    <a:gd name="T1" fmla="*/ 0 h 185"/>
                    <a:gd name="T2" fmla="*/ 9 w 41"/>
                    <a:gd name="T3" fmla="*/ 14 h 185"/>
                    <a:gd name="T4" fmla="*/ 0 w 41"/>
                    <a:gd name="T5" fmla="*/ 24 h 185"/>
                    <a:gd name="T6" fmla="*/ 0 60000 65536"/>
                    <a:gd name="T7" fmla="*/ 0 60000 65536"/>
                    <a:gd name="T8" fmla="*/ 0 60000 65536"/>
                    <a:gd name="T9" fmla="*/ 0 w 41"/>
                    <a:gd name="T10" fmla="*/ 0 h 185"/>
                    <a:gd name="T11" fmla="*/ 41 w 41"/>
                    <a:gd name="T12" fmla="*/ 185 h 185"/>
                  </a:gdLst>
                  <a:ahLst/>
                  <a:cxnLst>
                    <a:cxn ang="T6">
                      <a:pos x="T0" y="T1"/>
                    </a:cxn>
                    <a:cxn ang="T7">
                      <a:pos x="T2" y="T3"/>
                    </a:cxn>
                    <a:cxn ang="T8">
                      <a:pos x="T4" y="T5"/>
                    </a:cxn>
                  </a:cxnLst>
                  <a:rect l="T9" t="T10" r="T11" b="T12"/>
                  <a:pathLst>
                    <a:path w="41" h="185">
                      <a:moveTo>
                        <a:pt x="7" y="0"/>
                      </a:moveTo>
                      <a:cubicBezTo>
                        <a:pt x="24" y="37"/>
                        <a:pt x="41" y="75"/>
                        <a:pt x="40" y="106"/>
                      </a:cubicBezTo>
                      <a:cubicBezTo>
                        <a:pt x="39" y="137"/>
                        <a:pt x="7" y="172"/>
                        <a:pt x="0" y="185"/>
                      </a:cubicBezTo>
                    </a:path>
                  </a:pathLst>
                </a:custGeom>
                <a:noFill/>
                <a:ln w="9525">
                  <a:solidFill>
                    <a:schemeClr val="tx1"/>
                  </a:solidFill>
                  <a:round/>
                  <a:headEnd/>
                  <a:tailEnd/>
                </a:ln>
              </p:spPr>
              <p:txBody>
                <a:bodyPr/>
                <a:lstStyle/>
                <a:p>
                  <a:endParaRPr lang="it-IT" sz="1600" b="1"/>
                </a:p>
              </p:txBody>
            </p:sp>
            <p:sp>
              <p:nvSpPr>
                <p:cNvPr id="20" name="Freeform 68"/>
                <p:cNvSpPr>
                  <a:spLocks/>
                </p:cNvSpPr>
                <p:nvPr/>
              </p:nvSpPr>
              <p:spPr bwMode="auto">
                <a:xfrm flipH="1">
                  <a:off x="2637" y="2545"/>
                  <a:ext cx="32" cy="132"/>
                </a:xfrm>
                <a:custGeom>
                  <a:avLst/>
                  <a:gdLst>
                    <a:gd name="T0" fmla="*/ 2 w 41"/>
                    <a:gd name="T1" fmla="*/ 0 h 185"/>
                    <a:gd name="T2" fmla="*/ 9 w 41"/>
                    <a:gd name="T3" fmla="*/ 14 h 185"/>
                    <a:gd name="T4" fmla="*/ 0 w 41"/>
                    <a:gd name="T5" fmla="*/ 24 h 185"/>
                    <a:gd name="T6" fmla="*/ 0 60000 65536"/>
                    <a:gd name="T7" fmla="*/ 0 60000 65536"/>
                    <a:gd name="T8" fmla="*/ 0 60000 65536"/>
                    <a:gd name="T9" fmla="*/ 0 w 41"/>
                    <a:gd name="T10" fmla="*/ 0 h 185"/>
                    <a:gd name="T11" fmla="*/ 41 w 41"/>
                    <a:gd name="T12" fmla="*/ 185 h 185"/>
                  </a:gdLst>
                  <a:ahLst/>
                  <a:cxnLst>
                    <a:cxn ang="T6">
                      <a:pos x="T0" y="T1"/>
                    </a:cxn>
                    <a:cxn ang="T7">
                      <a:pos x="T2" y="T3"/>
                    </a:cxn>
                    <a:cxn ang="T8">
                      <a:pos x="T4" y="T5"/>
                    </a:cxn>
                  </a:cxnLst>
                  <a:rect l="T9" t="T10" r="T11" b="T12"/>
                  <a:pathLst>
                    <a:path w="41" h="185">
                      <a:moveTo>
                        <a:pt x="7" y="0"/>
                      </a:moveTo>
                      <a:cubicBezTo>
                        <a:pt x="24" y="37"/>
                        <a:pt x="41" y="75"/>
                        <a:pt x="40" y="106"/>
                      </a:cubicBezTo>
                      <a:cubicBezTo>
                        <a:pt x="39" y="137"/>
                        <a:pt x="7" y="172"/>
                        <a:pt x="0" y="185"/>
                      </a:cubicBezTo>
                    </a:path>
                  </a:pathLst>
                </a:custGeom>
                <a:noFill/>
                <a:ln w="9525">
                  <a:solidFill>
                    <a:schemeClr val="tx1"/>
                  </a:solidFill>
                  <a:round/>
                  <a:headEnd/>
                  <a:tailEnd/>
                </a:ln>
              </p:spPr>
              <p:txBody>
                <a:bodyPr/>
                <a:lstStyle/>
                <a:p>
                  <a:endParaRPr lang="it-IT" sz="1600" b="1"/>
                </a:p>
              </p:txBody>
            </p:sp>
            <p:sp>
              <p:nvSpPr>
                <p:cNvPr id="21" name="Freeform 69"/>
                <p:cNvSpPr>
                  <a:spLocks/>
                </p:cNvSpPr>
                <p:nvPr/>
              </p:nvSpPr>
              <p:spPr bwMode="auto">
                <a:xfrm flipH="1">
                  <a:off x="2750" y="2545"/>
                  <a:ext cx="32" cy="132"/>
                </a:xfrm>
                <a:custGeom>
                  <a:avLst/>
                  <a:gdLst>
                    <a:gd name="T0" fmla="*/ 2 w 41"/>
                    <a:gd name="T1" fmla="*/ 0 h 185"/>
                    <a:gd name="T2" fmla="*/ 9 w 41"/>
                    <a:gd name="T3" fmla="*/ 14 h 185"/>
                    <a:gd name="T4" fmla="*/ 0 w 41"/>
                    <a:gd name="T5" fmla="*/ 24 h 185"/>
                    <a:gd name="T6" fmla="*/ 0 60000 65536"/>
                    <a:gd name="T7" fmla="*/ 0 60000 65536"/>
                    <a:gd name="T8" fmla="*/ 0 60000 65536"/>
                    <a:gd name="T9" fmla="*/ 0 w 41"/>
                    <a:gd name="T10" fmla="*/ 0 h 185"/>
                    <a:gd name="T11" fmla="*/ 41 w 41"/>
                    <a:gd name="T12" fmla="*/ 185 h 185"/>
                  </a:gdLst>
                  <a:ahLst/>
                  <a:cxnLst>
                    <a:cxn ang="T6">
                      <a:pos x="T0" y="T1"/>
                    </a:cxn>
                    <a:cxn ang="T7">
                      <a:pos x="T2" y="T3"/>
                    </a:cxn>
                    <a:cxn ang="T8">
                      <a:pos x="T4" y="T5"/>
                    </a:cxn>
                  </a:cxnLst>
                  <a:rect l="T9" t="T10" r="T11" b="T12"/>
                  <a:pathLst>
                    <a:path w="41" h="185">
                      <a:moveTo>
                        <a:pt x="7" y="0"/>
                      </a:moveTo>
                      <a:cubicBezTo>
                        <a:pt x="24" y="37"/>
                        <a:pt x="41" y="75"/>
                        <a:pt x="40" y="106"/>
                      </a:cubicBezTo>
                      <a:cubicBezTo>
                        <a:pt x="39" y="137"/>
                        <a:pt x="7" y="172"/>
                        <a:pt x="0" y="185"/>
                      </a:cubicBezTo>
                    </a:path>
                  </a:pathLst>
                </a:custGeom>
                <a:noFill/>
                <a:ln w="9525">
                  <a:solidFill>
                    <a:schemeClr val="tx1"/>
                  </a:solidFill>
                  <a:round/>
                  <a:headEnd/>
                  <a:tailEnd/>
                </a:ln>
              </p:spPr>
              <p:txBody>
                <a:bodyPr/>
                <a:lstStyle/>
                <a:p>
                  <a:endParaRPr lang="it-IT" sz="1600" b="1"/>
                </a:p>
              </p:txBody>
            </p:sp>
            <p:sp>
              <p:nvSpPr>
                <p:cNvPr id="22" name="Freeform 70"/>
                <p:cNvSpPr>
                  <a:spLocks/>
                </p:cNvSpPr>
                <p:nvPr/>
              </p:nvSpPr>
              <p:spPr bwMode="auto">
                <a:xfrm flipH="1">
                  <a:off x="2863" y="2545"/>
                  <a:ext cx="32" cy="132"/>
                </a:xfrm>
                <a:custGeom>
                  <a:avLst/>
                  <a:gdLst>
                    <a:gd name="T0" fmla="*/ 2 w 41"/>
                    <a:gd name="T1" fmla="*/ 0 h 185"/>
                    <a:gd name="T2" fmla="*/ 9 w 41"/>
                    <a:gd name="T3" fmla="*/ 14 h 185"/>
                    <a:gd name="T4" fmla="*/ 0 w 41"/>
                    <a:gd name="T5" fmla="*/ 24 h 185"/>
                    <a:gd name="T6" fmla="*/ 0 60000 65536"/>
                    <a:gd name="T7" fmla="*/ 0 60000 65536"/>
                    <a:gd name="T8" fmla="*/ 0 60000 65536"/>
                    <a:gd name="T9" fmla="*/ 0 w 41"/>
                    <a:gd name="T10" fmla="*/ 0 h 185"/>
                    <a:gd name="T11" fmla="*/ 41 w 41"/>
                    <a:gd name="T12" fmla="*/ 185 h 185"/>
                  </a:gdLst>
                  <a:ahLst/>
                  <a:cxnLst>
                    <a:cxn ang="T6">
                      <a:pos x="T0" y="T1"/>
                    </a:cxn>
                    <a:cxn ang="T7">
                      <a:pos x="T2" y="T3"/>
                    </a:cxn>
                    <a:cxn ang="T8">
                      <a:pos x="T4" y="T5"/>
                    </a:cxn>
                  </a:cxnLst>
                  <a:rect l="T9" t="T10" r="T11" b="T12"/>
                  <a:pathLst>
                    <a:path w="41" h="185">
                      <a:moveTo>
                        <a:pt x="7" y="0"/>
                      </a:moveTo>
                      <a:cubicBezTo>
                        <a:pt x="24" y="37"/>
                        <a:pt x="41" y="75"/>
                        <a:pt x="40" y="106"/>
                      </a:cubicBezTo>
                      <a:cubicBezTo>
                        <a:pt x="39" y="137"/>
                        <a:pt x="7" y="172"/>
                        <a:pt x="0" y="185"/>
                      </a:cubicBezTo>
                    </a:path>
                  </a:pathLst>
                </a:custGeom>
                <a:noFill/>
                <a:ln w="9525">
                  <a:solidFill>
                    <a:schemeClr val="tx1"/>
                  </a:solidFill>
                  <a:round/>
                  <a:headEnd/>
                  <a:tailEnd/>
                </a:ln>
              </p:spPr>
              <p:txBody>
                <a:bodyPr/>
                <a:lstStyle/>
                <a:p>
                  <a:endParaRPr lang="it-IT" sz="1600" b="1"/>
                </a:p>
              </p:txBody>
            </p:sp>
            <p:sp>
              <p:nvSpPr>
                <p:cNvPr id="23" name="Freeform 71"/>
                <p:cNvSpPr>
                  <a:spLocks/>
                </p:cNvSpPr>
                <p:nvPr/>
              </p:nvSpPr>
              <p:spPr bwMode="auto">
                <a:xfrm flipH="1">
                  <a:off x="2976" y="2545"/>
                  <a:ext cx="32" cy="132"/>
                </a:xfrm>
                <a:custGeom>
                  <a:avLst/>
                  <a:gdLst>
                    <a:gd name="T0" fmla="*/ 2 w 41"/>
                    <a:gd name="T1" fmla="*/ 0 h 185"/>
                    <a:gd name="T2" fmla="*/ 9 w 41"/>
                    <a:gd name="T3" fmla="*/ 14 h 185"/>
                    <a:gd name="T4" fmla="*/ 0 w 41"/>
                    <a:gd name="T5" fmla="*/ 24 h 185"/>
                    <a:gd name="T6" fmla="*/ 0 60000 65536"/>
                    <a:gd name="T7" fmla="*/ 0 60000 65536"/>
                    <a:gd name="T8" fmla="*/ 0 60000 65536"/>
                    <a:gd name="T9" fmla="*/ 0 w 41"/>
                    <a:gd name="T10" fmla="*/ 0 h 185"/>
                    <a:gd name="T11" fmla="*/ 41 w 41"/>
                    <a:gd name="T12" fmla="*/ 185 h 185"/>
                  </a:gdLst>
                  <a:ahLst/>
                  <a:cxnLst>
                    <a:cxn ang="T6">
                      <a:pos x="T0" y="T1"/>
                    </a:cxn>
                    <a:cxn ang="T7">
                      <a:pos x="T2" y="T3"/>
                    </a:cxn>
                    <a:cxn ang="T8">
                      <a:pos x="T4" y="T5"/>
                    </a:cxn>
                  </a:cxnLst>
                  <a:rect l="T9" t="T10" r="T11" b="T12"/>
                  <a:pathLst>
                    <a:path w="41" h="185">
                      <a:moveTo>
                        <a:pt x="7" y="0"/>
                      </a:moveTo>
                      <a:cubicBezTo>
                        <a:pt x="24" y="37"/>
                        <a:pt x="41" y="75"/>
                        <a:pt x="40" y="106"/>
                      </a:cubicBezTo>
                      <a:cubicBezTo>
                        <a:pt x="39" y="137"/>
                        <a:pt x="7" y="172"/>
                        <a:pt x="0" y="185"/>
                      </a:cubicBezTo>
                    </a:path>
                  </a:pathLst>
                </a:custGeom>
                <a:noFill/>
                <a:ln w="9525">
                  <a:solidFill>
                    <a:schemeClr val="tx1"/>
                  </a:solidFill>
                  <a:round/>
                  <a:headEnd/>
                  <a:tailEnd/>
                </a:ln>
              </p:spPr>
              <p:txBody>
                <a:bodyPr/>
                <a:lstStyle/>
                <a:p>
                  <a:endParaRPr lang="it-IT" sz="1600" b="1"/>
                </a:p>
              </p:txBody>
            </p:sp>
            <p:sp>
              <p:nvSpPr>
                <p:cNvPr id="24" name="Freeform 72"/>
                <p:cNvSpPr>
                  <a:spLocks/>
                </p:cNvSpPr>
                <p:nvPr/>
              </p:nvSpPr>
              <p:spPr bwMode="auto">
                <a:xfrm flipH="1">
                  <a:off x="3089" y="2545"/>
                  <a:ext cx="32" cy="132"/>
                </a:xfrm>
                <a:custGeom>
                  <a:avLst/>
                  <a:gdLst>
                    <a:gd name="T0" fmla="*/ 2 w 41"/>
                    <a:gd name="T1" fmla="*/ 0 h 185"/>
                    <a:gd name="T2" fmla="*/ 9 w 41"/>
                    <a:gd name="T3" fmla="*/ 14 h 185"/>
                    <a:gd name="T4" fmla="*/ 0 w 41"/>
                    <a:gd name="T5" fmla="*/ 24 h 185"/>
                    <a:gd name="T6" fmla="*/ 0 60000 65536"/>
                    <a:gd name="T7" fmla="*/ 0 60000 65536"/>
                    <a:gd name="T8" fmla="*/ 0 60000 65536"/>
                    <a:gd name="T9" fmla="*/ 0 w 41"/>
                    <a:gd name="T10" fmla="*/ 0 h 185"/>
                    <a:gd name="T11" fmla="*/ 41 w 41"/>
                    <a:gd name="T12" fmla="*/ 185 h 185"/>
                  </a:gdLst>
                  <a:ahLst/>
                  <a:cxnLst>
                    <a:cxn ang="T6">
                      <a:pos x="T0" y="T1"/>
                    </a:cxn>
                    <a:cxn ang="T7">
                      <a:pos x="T2" y="T3"/>
                    </a:cxn>
                    <a:cxn ang="T8">
                      <a:pos x="T4" y="T5"/>
                    </a:cxn>
                  </a:cxnLst>
                  <a:rect l="T9" t="T10" r="T11" b="T12"/>
                  <a:pathLst>
                    <a:path w="41" h="185">
                      <a:moveTo>
                        <a:pt x="7" y="0"/>
                      </a:moveTo>
                      <a:cubicBezTo>
                        <a:pt x="24" y="37"/>
                        <a:pt x="41" y="75"/>
                        <a:pt x="40" y="106"/>
                      </a:cubicBezTo>
                      <a:cubicBezTo>
                        <a:pt x="39" y="137"/>
                        <a:pt x="7" y="172"/>
                        <a:pt x="0" y="185"/>
                      </a:cubicBezTo>
                    </a:path>
                  </a:pathLst>
                </a:custGeom>
                <a:noFill/>
                <a:ln w="9525">
                  <a:solidFill>
                    <a:schemeClr val="tx1"/>
                  </a:solidFill>
                  <a:round/>
                  <a:headEnd/>
                  <a:tailEnd/>
                </a:ln>
              </p:spPr>
              <p:txBody>
                <a:bodyPr/>
                <a:lstStyle/>
                <a:p>
                  <a:endParaRPr lang="it-IT" sz="1600" b="1"/>
                </a:p>
              </p:txBody>
            </p:sp>
            <p:sp>
              <p:nvSpPr>
                <p:cNvPr id="25" name="Freeform 73"/>
                <p:cNvSpPr>
                  <a:spLocks/>
                </p:cNvSpPr>
                <p:nvPr/>
              </p:nvSpPr>
              <p:spPr bwMode="auto">
                <a:xfrm flipH="1">
                  <a:off x="3202" y="2545"/>
                  <a:ext cx="32" cy="132"/>
                </a:xfrm>
                <a:custGeom>
                  <a:avLst/>
                  <a:gdLst>
                    <a:gd name="T0" fmla="*/ 2 w 41"/>
                    <a:gd name="T1" fmla="*/ 0 h 185"/>
                    <a:gd name="T2" fmla="*/ 9 w 41"/>
                    <a:gd name="T3" fmla="*/ 14 h 185"/>
                    <a:gd name="T4" fmla="*/ 0 w 41"/>
                    <a:gd name="T5" fmla="*/ 24 h 185"/>
                    <a:gd name="T6" fmla="*/ 0 60000 65536"/>
                    <a:gd name="T7" fmla="*/ 0 60000 65536"/>
                    <a:gd name="T8" fmla="*/ 0 60000 65536"/>
                    <a:gd name="T9" fmla="*/ 0 w 41"/>
                    <a:gd name="T10" fmla="*/ 0 h 185"/>
                    <a:gd name="T11" fmla="*/ 41 w 41"/>
                    <a:gd name="T12" fmla="*/ 185 h 185"/>
                  </a:gdLst>
                  <a:ahLst/>
                  <a:cxnLst>
                    <a:cxn ang="T6">
                      <a:pos x="T0" y="T1"/>
                    </a:cxn>
                    <a:cxn ang="T7">
                      <a:pos x="T2" y="T3"/>
                    </a:cxn>
                    <a:cxn ang="T8">
                      <a:pos x="T4" y="T5"/>
                    </a:cxn>
                  </a:cxnLst>
                  <a:rect l="T9" t="T10" r="T11" b="T12"/>
                  <a:pathLst>
                    <a:path w="41" h="185">
                      <a:moveTo>
                        <a:pt x="7" y="0"/>
                      </a:moveTo>
                      <a:cubicBezTo>
                        <a:pt x="24" y="37"/>
                        <a:pt x="41" y="75"/>
                        <a:pt x="40" y="106"/>
                      </a:cubicBezTo>
                      <a:cubicBezTo>
                        <a:pt x="39" y="137"/>
                        <a:pt x="7" y="172"/>
                        <a:pt x="0" y="185"/>
                      </a:cubicBezTo>
                    </a:path>
                  </a:pathLst>
                </a:custGeom>
                <a:noFill/>
                <a:ln w="9525">
                  <a:solidFill>
                    <a:schemeClr val="tx1"/>
                  </a:solidFill>
                  <a:round/>
                  <a:headEnd/>
                  <a:tailEnd/>
                </a:ln>
              </p:spPr>
              <p:txBody>
                <a:bodyPr/>
                <a:lstStyle/>
                <a:p>
                  <a:endParaRPr lang="it-IT" sz="1600" b="1"/>
                </a:p>
              </p:txBody>
            </p:sp>
            <p:sp>
              <p:nvSpPr>
                <p:cNvPr id="26" name="Freeform 74"/>
                <p:cNvSpPr>
                  <a:spLocks/>
                </p:cNvSpPr>
                <p:nvPr/>
              </p:nvSpPr>
              <p:spPr bwMode="auto">
                <a:xfrm flipH="1">
                  <a:off x="3315" y="2545"/>
                  <a:ext cx="32" cy="132"/>
                </a:xfrm>
                <a:custGeom>
                  <a:avLst/>
                  <a:gdLst>
                    <a:gd name="T0" fmla="*/ 2 w 41"/>
                    <a:gd name="T1" fmla="*/ 0 h 185"/>
                    <a:gd name="T2" fmla="*/ 9 w 41"/>
                    <a:gd name="T3" fmla="*/ 14 h 185"/>
                    <a:gd name="T4" fmla="*/ 0 w 41"/>
                    <a:gd name="T5" fmla="*/ 24 h 185"/>
                    <a:gd name="T6" fmla="*/ 0 60000 65536"/>
                    <a:gd name="T7" fmla="*/ 0 60000 65536"/>
                    <a:gd name="T8" fmla="*/ 0 60000 65536"/>
                    <a:gd name="T9" fmla="*/ 0 w 41"/>
                    <a:gd name="T10" fmla="*/ 0 h 185"/>
                    <a:gd name="T11" fmla="*/ 41 w 41"/>
                    <a:gd name="T12" fmla="*/ 185 h 185"/>
                  </a:gdLst>
                  <a:ahLst/>
                  <a:cxnLst>
                    <a:cxn ang="T6">
                      <a:pos x="T0" y="T1"/>
                    </a:cxn>
                    <a:cxn ang="T7">
                      <a:pos x="T2" y="T3"/>
                    </a:cxn>
                    <a:cxn ang="T8">
                      <a:pos x="T4" y="T5"/>
                    </a:cxn>
                  </a:cxnLst>
                  <a:rect l="T9" t="T10" r="T11" b="T12"/>
                  <a:pathLst>
                    <a:path w="41" h="185">
                      <a:moveTo>
                        <a:pt x="7" y="0"/>
                      </a:moveTo>
                      <a:cubicBezTo>
                        <a:pt x="24" y="37"/>
                        <a:pt x="41" y="75"/>
                        <a:pt x="40" y="106"/>
                      </a:cubicBezTo>
                      <a:cubicBezTo>
                        <a:pt x="39" y="137"/>
                        <a:pt x="7" y="172"/>
                        <a:pt x="0" y="185"/>
                      </a:cubicBezTo>
                    </a:path>
                  </a:pathLst>
                </a:custGeom>
                <a:noFill/>
                <a:ln w="9525">
                  <a:solidFill>
                    <a:schemeClr val="tx1"/>
                  </a:solidFill>
                  <a:round/>
                  <a:headEnd/>
                  <a:tailEnd/>
                </a:ln>
              </p:spPr>
              <p:txBody>
                <a:bodyPr/>
                <a:lstStyle/>
                <a:p>
                  <a:endParaRPr lang="it-IT" sz="1600" b="1"/>
                </a:p>
              </p:txBody>
            </p:sp>
            <p:sp>
              <p:nvSpPr>
                <p:cNvPr id="27" name="Freeform 75"/>
                <p:cNvSpPr>
                  <a:spLocks/>
                </p:cNvSpPr>
                <p:nvPr/>
              </p:nvSpPr>
              <p:spPr bwMode="auto">
                <a:xfrm flipH="1">
                  <a:off x="3428" y="2545"/>
                  <a:ext cx="32" cy="132"/>
                </a:xfrm>
                <a:custGeom>
                  <a:avLst/>
                  <a:gdLst>
                    <a:gd name="T0" fmla="*/ 2 w 41"/>
                    <a:gd name="T1" fmla="*/ 0 h 185"/>
                    <a:gd name="T2" fmla="*/ 9 w 41"/>
                    <a:gd name="T3" fmla="*/ 14 h 185"/>
                    <a:gd name="T4" fmla="*/ 0 w 41"/>
                    <a:gd name="T5" fmla="*/ 24 h 185"/>
                    <a:gd name="T6" fmla="*/ 0 60000 65536"/>
                    <a:gd name="T7" fmla="*/ 0 60000 65536"/>
                    <a:gd name="T8" fmla="*/ 0 60000 65536"/>
                    <a:gd name="T9" fmla="*/ 0 w 41"/>
                    <a:gd name="T10" fmla="*/ 0 h 185"/>
                    <a:gd name="T11" fmla="*/ 41 w 41"/>
                    <a:gd name="T12" fmla="*/ 185 h 185"/>
                  </a:gdLst>
                  <a:ahLst/>
                  <a:cxnLst>
                    <a:cxn ang="T6">
                      <a:pos x="T0" y="T1"/>
                    </a:cxn>
                    <a:cxn ang="T7">
                      <a:pos x="T2" y="T3"/>
                    </a:cxn>
                    <a:cxn ang="T8">
                      <a:pos x="T4" y="T5"/>
                    </a:cxn>
                  </a:cxnLst>
                  <a:rect l="T9" t="T10" r="T11" b="T12"/>
                  <a:pathLst>
                    <a:path w="41" h="185">
                      <a:moveTo>
                        <a:pt x="7" y="0"/>
                      </a:moveTo>
                      <a:cubicBezTo>
                        <a:pt x="24" y="37"/>
                        <a:pt x="41" y="75"/>
                        <a:pt x="40" y="106"/>
                      </a:cubicBezTo>
                      <a:cubicBezTo>
                        <a:pt x="39" y="137"/>
                        <a:pt x="7" y="172"/>
                        <a:pt x="0" y="185"/>
                      </a:cubicBezTo>
                    </a:path>
                  </a:pathLst>
                </a:custGeom>
                <a:noFill/>
                <a:ln w="9525">
                  <a:solidFill>
                    <a:schemeClr val="tx1"/>
                  </a:solidFill>
                  <a:round/>
                  <a:headEnd/>
                  <a:tailEnd/>
                </a:ln>
              </p:spPr>
              <p:txBody>
                <a:bodyPr/>
                <a:lstStyle/>
                <a:p>
                  <a:endParaRPr lang="it-IT" sz="1600" b="1"/>
                </a:p>
              </p:txBody>
            </p:sp>
            <p:sp>
              <p:nvSpPr>
                <p:cNvPr id="28" name="Freeform 76"/>
                <p:cNvSpPr>
                  <a:spLocks/>
                </p:cNvSpPr>
                <p:nvPr/>
              </p:nvSpPr>
              <p:spPr bwMode="auto">
                <a:xfrm flipH="1">
                  <a:off x="3541" y="2545"/>
                  <a:ext cx="32" cy="132"/>
                </a:xfrm>
                <a:custGeom>
                  <a:avLst/>
                  <a:gdLst>
                    <a:gd name="T0" fmla="*/ 2 w 41"/>
                    <a:gd name="T1" fmla="*/ 0 h 185"/>
                    <a:gd name="T2" fmla="*/ 9 w 41"/>
                    <a:gd name="T3" fmla="*/ 14 h 185"/>
                    <a:gd name="T4" fmla="*/ 0 w 41"/>
                    <a:gd name="T5" fmla="*/ 24 h 185"/>
                    <a:gd name="T6" fmla="*/ 0 60000 65536"/>
                    <a:gd name="T7" fmla="*/ 0 60000 65536"/>
                    <a:gd name="T8" fmla="*/ 0 60000 65536"/>
                    <a:gd name="T9" fmla="*/ 0 w 41"/>
                    <a:gd name="T10" fmla="*/ 0 h 185"/>
                    <a:gd name="T11" fmla="*/ 41 w 41"/>
                    <a:gd name="T12" fmla="*/ 185 h 185"/>
                  </a:gdLst>
                  <a:ahLst/>
                  <a:cxnLst>
                    <a:cxn ang="T6">
                      <a:pos x="T0" y="T1"/>
                    </a:cxn>
                    <a:cxn ang="T7">
                      <a:pos x="T2" y="T3"/>
                    </a:cxn>
                    <a:cxn ang="T8">
                      <a:pos x="T4" y="T5"/>
                    </a:cxn>
                  </a:cxnLst>
                  <a:rect l="T9" t="T10" r="T11" b="T12"/>
                  <a:pathLst>
                    <a:path w="41" h="185">
                      <a:moveTo>
                        <a:pt x="7" y="0"/>
                      </a:moveTo>
                      <a:cubicBezTo>
                        <a:pt x="24" y="37"/>
                        <a:pt x="41" y="75"/>
                        <a:pt x="40" y="106"/>
                      </a:cubicBezTo>
                      <a:cubicBezTo>
                        <a:pt x="39" y="137"/>
                        <a:pt x="7" y="172"/>
                        <a:pt x="0" y="185"/>
                      </a:cubicBezTo>
                    </a:path>
                  </a:pathLst>
                </a:custGeom>
                <a:noFill/>
                <a:ln w="9525">
                  <a:solidFill>
                    <a:schemeClr val="tx1"/>
                  </a:solidFill>
                  <a:round/>
                  <a:headEnd/>
                  <a:tailEnd/>
                </a:ln>
              </p:spPr>
              <p:txBody>
                <a:bodyPr/>
                <a:lstStyle/>
                <a:p>
                  <a:endParaRPr lang="it-IT" sz="1600" b="1"/>
                </a:p>
              </p:txBody>
            </p:sp>
          </p:grpSp>
          <p:grpSp>
            <p:nvGrpSpPr>
              <p:cNvPr id="29" name="Group 77"/>
              <p:cNvGrpSpPr>
                <a:grpSpLocks/>
              </p:cNvGrpSpPr>
              <p:nvPr/>
            </p:nvGrpSpPr>
            <p:grpSpPr bwMode="auto">
              <a:xfrm rot="20531053">
                <a:off x="2431121" y="5133472"/>
                <a:ext cx="1579562" cy="131762"/>
                <a:chOff x="2445" y="2863"/>
                <a:chExt cx="1157" cy="139"/>
              </a:xfrm>
            </p:grpSpPr>
            <p:sp>
              <p:nvSpPr>
                <p:cNvPr id="30" name="Freeform 78"/>
                <p:cNvSpPr>
                  <a:spLocks/>
                </p:cNvSpPr>
                <p:nvPr/>
              </p:nvSpPr>
              <p:spPr bwMode="auto">
                <a:xfrm>
                  <a:off x="2445" y="2863"/>
                  <a:ext cx="27" cy="139"/>
                </a:xfrm>
                <a:custGeom>
                  <a:avLst/>
                  <a:gdLst>
                    <a:gd name="T0" fmla="*/ 1 w 41"/>
                    <a:gd name="T1" fmla="*/ 0 h 185"/>
                    <a:gd name="T2" fmla="*/ 3 w 41"/>
                    <a:gd name="T3" fmla="*/ 20 h 185"/>
                    <a:gd name="T4" fmla="*/ 0 w 41"/>
                    <a:gd name="T5" fmla="*/ 33 h 185"/>
                    <a:gd name="T6" fmla="*/ 0 60000 65536"/>
                    <a:gd name="T7" fmla="*/ 0 60000 65536"/>
                    <a:gd name="T8" fmla="*/ 0 60000 65536"/>
                    <a:gd name="T9" fmla="*/ 0 w 41"/>
                    <a:gd name="T10" fmla="*/ 0 h 185"/>
                    <a:gd name="T11" fmla="*/ 41 w 41"/>
                    <a:gd name="T12" fmla="*/ 185 h 185"/>
                  </a:gdLst>
                  <a:ahLst/>
                  <a:cxnLst>
                    <a:cxn ang="T6">
                      <a:pos x="T0" y="T1"/>
                    </a:cxn>
                    <a:cxn ang="T7">
                      <a:pos x="T2" y="T3"/>
                    </a:cxn>
                    <a:cxn ang="T8">
                      <a:pos x="T4" y="T5"/>
                    </a:cxn>
                  </a:cxnLst>
                  <a:rect l="T9" t="T10" r="T11" b="T12"/>
                  <a:pathLst>
                    <a:path w="41" h="185">
                      <a:moveTo>
                        <a:pt x="7" y="0"/>
                      </a:moveTo>
                      <a:cubicBezTo>
                        <a:pt x="24" y="37"/>
                        <a:pt x="41" y="75"/>
                        <a:pt x="40" y="106"/>
                      </a:cubicBezTo>
                      <a:cubicBezTo>
                        <a:pt x="39" y="137"/>
                        <a:pt x="7" y="172"/>
                        <a:pt x="0" y="185"/>
                      </a:cubicBezTo>
                    </a:path>
                  </a:pathLst>
                </a:custGeom>
                <a:noFill/>
                <a:ln w="9525">
                  <a:solidFill>
                    <a:schemeClr val="tx1"/>
                  </a:solidFill>
                  <a:round/>
                  <a:headEnd/>
                  <a:tailEnd/>
                </a:ln>
              </p:spPr>
              <p:txBody>
                <a:bodyPr/>
                <a:lstStyle/>
                <a:p>
                  <a:endParaRPr lang="it-IT" sz="1600" b="1"/>
                </a:p>
              </p:txBody>
            </p:sp>
            <p:sp>
              <p:nvSpPr>
                <p:cNvPr id="31" name="Freeform 79"/>
                <p:cNvSpPr>
                  <a:spLocks/>
                </p:cNvSpPr>
                <p:nvPr/>
              </p:nvSpPr>
              <p:spPr bwMode="auto">
                <a:xfrm>
                  <a:off x="2558" y="2863"/>
                  <a:ext cx="27" cy="139"/>
                </a:xfrm>
                <a:custGeom>
                  <a:avLst/>
                  <a:gdLst>
                    <a:gd name="T0" fmla="*/ 1 w 41"/>
                    <a:gd name="T1" fmla="*/ 0 h 185"/>
                    <a:gd name="T2" fmla="*/ 3 w 41"/>
                    <a:gd name="T3" fmla="*/ 20 h 185"/>
                    <a:gd name="T4" fmla="*/ 0 w 41"/>
                    <a:gd name="T5" fmla="*/ 33 h 185"/>
                    <a:gd name="T6" fmla="*/ 0 60000 65536"/>
                    <a:gd name="T7" fmla="*/ 0 60000 65536"/>
                    <a:gd name="T8" fmla="*/ 0 60000 65536"/>
                    <a:gd name="T9" fmla="*/ 0 w 41"/>
                    <a:gd name="T10" fmla="*/ 0 h 185"/>
                    <a:gd name="T11" fmla="*/ 41 w 41"/>
                    <a:gd name="T12" fmla="*/ 185 h 185"/>
                  </a:gdLst>
                  <a:ahLst/>
                  <a:cxnLst>
                    <a:cxn ang="T6">
                      <a:pos x="T0" y="T1"/>
                    </a:cxn>
                    <a:cxn ang="T7">
                      <a:pos x="T2" y="T3"/>
                    </a:cxn>
                    <a:cxn ang="T8">
                      <a:pos x="T4" y="T5"/>
                    </a:cxn>
                  </a:cxnLst>
                  <a:rect l="T9" t="T10" r="T11" b="T12"/>
                  <a:pathLst>
                    <a:path w="41" h="185">
                      <a:moveTo>
                        <a:pt x="7" y="0"/>
                      </a:moveTo>
                      <a:cubicBezTo>
                        <a:pt x="24" y="37"/>
                        <a:pt x="41" y="75"/>
                        <a:pt x="40" y="106"/>
                      </a:cubicBezTo>
                      <a:cubicBezTo>
                        <a:pt x="39" y="137"/>
                        <a:pt x="7" y="172"/>
                        <a:pt x="0" y="185"/>
                      </a:cubicBezTo>
                    </a:path>
                  </a:pathLst>
                </a:custGeom>
                <a:noFill/>
                <a:ln w="9525">
                  <a:solidFill>
                    <a:schemeClr val="tx1"/>
                  </a:solidFill>
                  <a:round/>
                  <a:headEnd/>
                  <a:tailEnd/>
                </a:ln>
              </p:spPr>
              <p:txBody>
                <a:bodyPr/>
                <a:lstStyle/>
                <a:p>
                  <a:endParaRPr lang="it-IT" sz="1600" b="1"/>
                </a:p>
              </p:txBody>
            </p:sp>
            <p:sp>
              <p:nvSpPr>
                <p:cNvPr id="32" name="Freeform 80"/>
                <p:cNvSpPr>
                  <a:spLocks/>
                </p:cNvSpPr>
                <p:nvPr/>
              </p:nvSpPr>
              <p:spPr bwMode="auto">
                <a:xfrm>
                  <a:off x="2671" y="2863"/>
                  <a:ext cx="27" cy="139"/>
                </a:xfrm>
                <a:custGeom>
                  <a:avLst/>
                  <a:gdLst>
                    <a:gd name="T0" fmla="*/ 1 w 41"/>
                    <a:gd name="T1" fmla="*/ 0 h 185"/>
                    <a:gd name="T2" fmla="*/ 3 w 41"/>
                    <a:gd name="T3" fmla="*/ 20 h 185"/>
                    <a:gd name="T4" fmla="*/ 0 w 41"/>
                    <a:gd name="T5" fmla="*/ 33 h 185"/>
                    <a:gd name="T6" fmla="*/ 0 60000 65536"/>
                    <a:gd name="T7" fmla="*/ 0 60000 65536"/>
                    <a:gd name="T8" fmla="*/ 0 60000 65536"/>
                    <a:gd name="T9" fmla="*/ 0 w 41"/>
                    <a:gd name="T10" fmla="*/ 0 h 185"/>
                    <a:gd name="T11" fmla="*/ 41 w 41"/>
                    <a:gd name="T12" fmla="*/ 185 h 185"/>
                  </a:gdLst>
                  <a:ahLst/>
                  <a:cxnLst>
                    <a:cxn ang="T6">
                      <a:pos x="T0" y="T1"/>
                    </a:cxn>
                    <a:cxn ang="T7">
                      <a:pos x="T2" y="T3"/>
                    </a:cxn>
                    <a:cxn ang="T8">
                      <a:pos x="T4" y="T5"/>
                    </a:cxn>
                  </a:cxnLst>
                  <a:rect l="T9" t="T10" r="T11" b="T12"/>
                  <a:pathLst>
                    <a:path w="41" h="185">
                      <a:moveTo>
                        <a:pt x="7" y="0"/>
                      </a:moveTo>
                      <a:cubicBezTo>
                        <a:pt x="24" y="37"/>
                        <a:pt x="41" y="75"/>
                        <a:pt x="40" y="106"/>
                      </a:cubicBezTo>
                      <a:cubicBezTo>
                        <a:pt x="39" y="137"/>
                        <a:pt x="7" y="172"/>
                        <a:pt x="0" y="185"/>
                      </a:cubicBezTo>
                    </a:path>
                  </a:pathLst>
                </a:custGeom>
                <a:noFill/>
                <a:ln w="9525">
                  <a:solidFill>
                    <a:schemeClr val="tx1"/>
                  </a:solidFill>
                  <a:round/>
                  <a:headEnd/>
                  <a:tailEnd/>
                </a:ln>
              </p:spPr>
              <p:txBody>
                <a:bodyPr/>
                <a:lstStyle/>
                <a:p>
                  <a:endParaRPr lang="it-IT" sz="1600" b="1"/>
                </a:p>
              </p:txBody>
            </p:sp>
            <p:sp>
              <p:nvSpPr>
                <p:cNvPr id="33" name="Freeform 81"/>
                <p:cNvSpPr>
                  <a:spLocks/>
                </p:cNvSpPr>
                <p:nvPr/>
              </p:nvSpPr>
              <p:spPr bwMode="auto">
                <a:xfrm>
                  <a:off x="2784" y="2863"/>
                  <a:ext cx="27" cy="139"/>
                </a:xfrm>
                <a:custGeom>
                  <a:avLst/>
                  <a:gdLst>
                    <a:gd name="T0" fmla="*/ 1 w 41"/>
                    <a:gd name="T1" fmla="*/ 0 h 185"/>
                    <a:gd name="T2" fmla="*/ 3 w 41"/>
                    <a:gd name="T3" fmla="*/ 20 h 185"/>
                    <a:gd name="T4" fmla="*/ 0 w 41"/>
                    <a:gd name="T5" fmla="*/ 33 h 185"/>
                    <a:gd name="T6" fmla="*/ 0 60000 65536"/>
                    <a:gd name="T7" fmla="*/ 0 60000 65536"/>
                    <a:gd name="T8" fmla="*/ 0 60000 65536"/>
                    <a:gd name="T9" fmla="*/ 0 w 41"/>
                    <a:gd name="T10" fmla="*/ 0 h 185"/>
                    <a:gd name="T11" fmla="*/ 41 w 41"/>
                    <a:gd name="T12" fmla="*/ 185 h 185"/>
                  </a:gdLst>
                  <a:ahLst/>
                  <a:cxnLst>
                    <a:cxn ang="T6">
                      <a:pos x="T0" y="T1"/>
                    </a:cxn>
                    <a:cxn ang="T7">
                      <a:pos x="T2" y="T3"/>
                    </a:cxn>
                    <a:cxn ang="T8">
                      <a:pos x="T4" y="T5"/>
                    </a:cxn>
                  </a:cxnLst>
                  <a:rect l="T9" t="T10" r="T11" b="T12"/>
                  <a:pathLst>
                    <a:path w="41" h="185">
                      <a:moveTo>
                        <a:pt x="7" y="0"/>
                      </a:moveTo>
                      <a:cubicBezTo>
                        <a:pt x="24" y="37"/>
                        <a:pt x="41" y="75"/>
                        <a:pt x="40" y="106"/>
                      </a:cubicBezTo>
                      <a:cubicBezTo>
                        <a:pt x="39" y="137"/>
                        <a:pt x="7" y="172"/>
                        <a:pt x="0" y="185"/>
                      </a:cubicBezTo>
                    </a:path>
                  </a:pathLst>
                </a:custGeom>
                <a:noFill/>
                <a:ln w="9525">
                  <a:solidFill>
                    <a:schemeClr val="tx1"/>
                  </a:solidFill>
                  <a:round/>
                  <a:headEnd/>
                  <a:tailEnd/>
                </a:ln>
              </p:spPr>
              <p:txBody>
                <a:bodyPr/>
                <a:lstStyle/>
                <a:p>
                  <a:endParaRPr lang="it-IT" sz="1600" b="1"/>
                </a:p>
              </p:txBody>
            </p:sp>
            <p:sp>
              <p:nvSpPr>
                <p:cNvPr id="34" name="Freeform 82"/>
                <p:cNvSpPr>
                  <a:spLocks/>
                </p:cNvSpPr>
                <p:nvPr/>
              </p:nvSpPr>
              <p:spPr bwMode="auto">
                <a:xfrm>
                  <a:off x="2897" y="2863"/>
                  <a:ext cx="27" cy="139"/>
                </a:xfrm>
                <a:custGeom>
                  <a:avLst/>
                  <a:gdLst>
                    <a:gd name="T0" fmla="*/ 1 w 41"/>
                    <a:gd name="T1" fmla="*/ 0 h 185"/>
                    <a:gd name="T2" fmla="*/ 3 w 41"/>
                    <a:gd name="T3" fmla="*/ 20 h 185"/>
                    <a:gd name="T4" fmla="*/ 0 w 41"/>
                    <a:gd name="T5" fmla="*/ 33 h 185"/>
                    <a:gd name="T6" fmla="*/ 0 60000 65536"/>
                    <a:gd name="T7" fmla="*/ 0 60000 65536"/>
                    <a:gd name="T8" fmla="*/ 0 60000 65536"/>
                    <a:gd name="T9" fmla="*/ 0 w 41"/>
                    <a:gd name="T10" fmla="*/ 0 h 185"/>
                    <a:gd name="T11" fmla="*/ 41 w 41"/>
                    <a:gd name="T12" fmla="*/ 185 h 185"/>
                  </a:gdLst>
                  <a:ahLst/>
                  <a:cxnLst>
                    <a:cxn ang="T6">
                      <a:pos x="T0" y="T1"/>
                    </a:cxn>
                    <a:cxn ang="T7">
                      <a:pos x="T2" y="T3"/>
                    </a:cxn>
                    <a:cxn ang="T8">
                      <a:pos x="T4" y="T5"/>
                    </a:cxn>
                  </a:cxnLst>
                  <a:rect l="T9" t="T10" r="T11" b="T12"/>
                  <a:pathLst>
                    <a:path w="41" h="185">
                      <a:moveTo>
                        <a:pt x="7" y="0"/>
                      </a:moveTo>
                      <a:cubicBezTo>
                        <a:pt x="24" y="37"/>
                        <a:pt x="41" y="75"/>
                        <a:pt x="40" y="106"/>
                      </a:cubicBezTo>
                      <a:cubicBezTo>
                        <a:pt x="39" y="137"/>
                        <a:pt x="7" y="172"/>
                        <a:pt x="0" y="185"/>
                      </a:cubicBezTo>
                    </a:path>
                  </a:pathLst>
                </a:custGeom>
                <a:noFill/>
                <a:ln w="9525">
                  <a:solidFill>
                    <a:schemeClr val="tx1"/>
                  </a:solidFill>
                  <a:round/>
                  <a:headEnd/>
                  <a:tailEnd/>
                </a:ln>
              </p:spPr>
              <p:txBody>
                <a:bodyPr/>
                <a:lstStyle/>
                <a:p>
                  <a:endParaRPr lang="it-IT" sz="1600" b="1"/>
                </a:p>
              </p:txBody>
            </p:sp>
            <p:sp>
              <p:nvSpPr>
                <p:cNvPr id="35" name="Freeform 83"/>
                <p:cNvSpPr>
                  <a:spLocks/>
                </p:cNvSpPr>
                <p:nvPr/>
              </p:nvSpPr>
              <p:spPr bwMode="auto">
                <a:xfrm>
                  <a:off x="3010" y="2863"/>
                  <a:ext cx="27" cy="139"/>
                </a:xfrm>
                <a:custGeom>
                  <a:avLst/>
                  <a:gdLst>
                    <a:gd name="T0" fmla="*/ 1 w 41"/>
                    <a:gd name="T1" fmla="*/ 0 h 185"/>
                    <a:gd name="T2" fmla="*/ 3 w 41"/>
                    <a:gd name="T3" fmla="*/ 20 h 185"/>
                    <a:gd name="T4" fmla="*/ 0 w 41"/>
                    <a:gd name="T5" fmla="*/ 33 h 185"/>
                    <a:gd name="T6" fmla="*/ 0 60000 65536"/>
                    <a:gd name="T7" fmla="*/ 0 60000 65536"/>
                    <a:gd name="T8" fmla="*/ 0 60000 65536"/>
                    <a:gd name="T9" fmla="*/ 0 w 41"/>
                    <a:gd name="T10" fmla="*/ 0 h 185"/>
                    <a:gd name="T11" fmla="*/ 41 w 41"/>
                    <a:gd name="T12" fmla="*/ 185 h 185"/>
                  </a:gdLst>
                  <a:ahLst/>
                  <a:cxnLst>
                    <a:cxn ang="T6">
                      <a:pos x="T0" y="T1"/>
                    </a:cxn>
                    <a:cxn ang="T7">
                      <a:pos x="T2" y="T3"/>
                    </a:cxn>
                    <a:cxn ang="T8">
                      <a:pos x="T4" y="T5"/>
                    </a:cxn>
                  </a:cxnLst>
                  <a:rect l="T9" t="T10" r="T11" b="T12"/>
                  <a:pathLst>
                    <a:path w="41" h="185">
                      <a:moveTo>
                        <a:pt x="7" y="0"/>
                      </a:moveTo>
                      <a:cubicBezTo>
                        <a:pt x="24" y="37"/>
                        <a:pt x="41" y="75"/>
                        <a:pt x="40" y="106"/>
                      </a:cubicBezTo>
                      <a:cubicBezTo>
                        <a:pt x="39" y="137"/>
                        <a:pt x="7" y="172"/>
                        <a:pt x="0" y="185"/>
                      </a:cubicBezTo>
                    </a:path>
                  </a:pathLst>
                </a:custGeom>
                <a:noFill/>
                <a:ln w="9525">
                  <a:solidFill>
                    <a:schemeClr val="tx1"/>
                  </a:solidFill>
                  <a:round/>
                  <a:headEnd/>
                  <a:tailEnd/>
                </a:ln>
              </p:spPr>
              <p:txBody>
                <a:bodyPr/>
                <a:lstStyle/>
                <a:p>
                  <a:endParaRPr lang="it-IT" sz="1600" b="1"/>
                </a:p>
              </p:txBody>
            </p:sp>
            <p:sp>
              <p:nvSpPr>
                <p:cNvPr id="36" name="Freeform 84"/>
                <p:cNvSpPr>
                  <a:spLocks/>
                </p:cNvSpPr>
                <p:nvPr/>
              </p:nvSpPr>
              <p:spPr bwMode="auto">
                <a:xfrm>
                  <a:off x="3123" y="2863"/>
                  <a:ext cx="27" cy="139"/>
                </a:xfrm>
                <a:custGeom>
                  <a:avLst/>
                  <a:gdLst>
                    <a:gd name="T0" fmla="*/ 1 w 41"/>
                    <a:gd name="T1" fmla="*/ 0 h 185"/>
                    <a:gd name="T2" fmla="*/ 3 w 41"/>
                    <a:gd name="T3" fmla="*/ 20 h 185"/>
                    <a:gd name="T4" fmla="*/ 0 w 41"/>
                    <a:gd name="T5" fmla="*/ 33 h 185"/>
                    <a:gd name="T6" fmla="*/ 0 60000 65536"/>
                    <a:gd name="T7" fmla="*/ 0 60000 65536"/>
                    <a:gd name="T8" fmla="*/ 0 60000 65536"/>
                    <a:gd name="T9" fmla="*/ 0 w 41"/>
                    <a:gd name="T10" fmla="*/ 0 h 185"/>
                    <a:gd name="T11" fmla="*/ 41 w 41"/>
                    <a:gd name="T12" fmla="*/ 185 h 185"/>
                  </a:gdLst>
                  <a:ahLst/>
                  <a:cxnLst>
                    <a:cxn ang="T6">
                      <a:pos x="T0" y="T1"/>
                    </a:cxn>
                    <a:cxn ang="T7">
                      <a:pos x="T2" y="T3"/>
                    </a:cxn>
                    <a:cxn ang="T8">
                      <a:pos x="T4" y="T5"/>
                    </a:cxn>
                  </a:cxnLst>
                  <a:rect l="T9" t="T10" r="T11" b="T12"/>
                  <a:pathLst>
                    <a:path w="41" h="185">
                      <a:moveTo>
                        <a:pt x="7" y="0"/>
                      </a:moveTo>
                      <a:cubicBezTo>
                        <a:pt x="24" y="37"/>
                        <a:pt x="41" y="75"/>
                        <a:pt x="40" y="106"/>
                      </a:cubicBezTo>
                      <a:cubicBezTo>
                        <a:pt x="39" y="137"/>
                        <a:pt x="7" y="172"/>
                        <a:pt x="0" y="185"/>
                      </a:cubicBezTo>
                    </a:path>
                  </a:pathLst>
                </a:custGeom>
                <a:noFill/>
                <a:ln w="9525">
                  <a:solidFill>
                    <a:schemeClr val="tx1"/>
                  </a:solidFill>
                  <a:round/>
                  <a:headEnd/>
                  <a:tailEnd/>
                </a:ln>
              </p:spPr>
              <p:txBody>
                <a:bodyPr/>
                <a:lstStyle/>
                <a:p>
                  <a:endParaRPr lang="it-IT" sz="1600" b="1"/>
                </a:p>
              </p:txBody>
            </p:sp>
            <p:sp>
              <p:nvSpPr>
                <p:cNvPr id="37" name="Freeform 85"/>
                <p:cNvSpPr>
                  <a:spLocks/>
                </p:cNvSpPr>
                <p:nvPr/>
              </p:nvSpPr>
              <p:spPr bwMode="auto">
                <a:xfrm>
                  <a:off x="3236" y="2863"/>
                  <a:ext cx="27" cy="139"/>
                </a:xfrm>
                <a:custGeom>
                  <a:avLst/>
                  <a:gdLst>
                    <a:gd name="T0" fmla="*/ 1 w 41"/>
                    <a:gd name="T1" fmla="*/ 0 h 185"/>
                    <a:gd name="T2" fmla="*/ 3 w 41"/>
                    <a:gd name="T3" fmla="*/ 20 h 185"/>
                    <a:gd name="T4" fmla="*/ 0 w 41"/>
                    <a:gd name="T5" fmla="*/ 33 h 185"/>
                    <a:gd name="T6" fmla="*/ 0 60000 65536"/>
                    <a:gd name="T7" fmla="*/ 0 60000 65536"/>
                    <a:gd name="T8" fmla="*/ 0 60000 65536"/>
                    <a:gd name="T9" fmla="*/ 0 w 41"/>
                    <a:gd name="T10" fmla="*/ 0 h 185"/>
                    <a:gd name="T11" fmla="*/ 41 w 41"/>
                    <a:gd name="T12" fmla="*/ 185 h 185"/>
                  </a:gdLst>
                  <a:ahLst/>
                  <a:cxnLst>
                    <a:cxn ang="T6">
                      <a:pos x="T0" y="T1"/>
                    </a:cxn>
                    <a:cxn ang="T7">
                      <a:pos x="T2" y="T3"/>
                    </a:cxn>
                    <a:cxn ang="T8">
                      <a:pos x="T4" y="T5"/>
                    </a:cxn>
                  </a:cxnLst>
                  <a:rect l="T9" t="T10" r="T11" b="T12"/>
                  <a:pathLst>
                    <a:path w="41" h="185">
                      <a:moveTo>
                        <a:pt x="7" y="0"/>
                      </a:moveTo>
                      <a:cubicBezTo>
                        <a:pt x="24" y="37"/>
                        <a:pt x="41" y="75"/>
                        <a:pt x="40" y="106"/>
                      </a:cubicBezTo>
                      <a:cubicBezTo>
                        <a:pt x="39" y="137"/>
                        <a:pt x="7" y="172"/>
                        <a:pt x="0" y="185"/>
                      </a:cubicBezTo>
                    </a:path>
                  </a:pathLst>
                </a:custGeom>
                <a:noFill/>
                <a:ln w="9525">
                  <a:solidFill>
                    <a:schemeClr val="tx1"/>
                  </a:solidFill>
                  <a:round/>
                  <a:headEnd/>
                  <a:tailEnd/>
                </a:ln>
              </p:spPr>
              <p:txBody>
                <a:bodyPr/>
                <a:lstStyle/>
                <a:p>
                  <a:endParaRPr lang="it-IT" sz="1600" b="1"/>
                </a:p>
              </p:txBody>
            </p:sp>
            <p:sp>
              <p:nvSpPr>
                <p:cNvPr id="38" name="Freeform 86"/>
                <p:cNvSpPr>
                  <a:spLocks/>
                </p:cNvSpPr>
                <p:nvPr/>
              </p:nvSpPr>
              <p:spPr bwMode="auto">
                <a:xfrm>
                  <a:off x="3349" y="2863"/>
                  <a:ext cx="27" cy="139"/>
                </a:xfrm>
                <a:custGeom>
                  <a:avLst/>
                  <a:gdLst>
                    <a:gd name="T0" fmla="*/ 1 w 41"/>
                    <a:gd name="T1" fmla="*/ 0 h 185"/>
                    <a:gd name="T2" fmla="*/ 3 w 41"/>
                    <a:gd name="T3" fmla="*/ 20 h 185"/>
                    <a:gd name="T4" fmla="*/ 0 w 41"/>
                    <a:gd name="T5" fmla="*/ 33 h 185"/>
                    <a:gd name="T6" fmla="*/ 0 60000 65536"/>
                    <a:gd name="T7" fmla="*/ 0 60000 65536"/>
                    <a:gd name="T8" fmla="*/ 0 60000 65536"/>
                    <a:gd name="T9" fmla="*/ 0 w 41"/>
                    <a:gd name="T10" fmla="*/ 0 h 185"/>
                    <a:gd name="T11" fmla="*/ 41 w 41"/>
                    <a:gd name="T12" fmla="*/ 185 h 185"/>
                  </a:gdLst>
                  <a:ahLst/>
                  <a:cxnLst>
                    <a:cxn ang="T6">
                      <a:pos x="T0" y="T1"/>
                    </a:cxn>
                    <a:cxn ang="T7">
                      <a:pos x="T2" y="T3"/>
                    </a:cxn>
                    <a:cxn ang="T8">
                      <a:pos x="T4" y="T5"/>
                    </a:cxn>
                  </a:cxnLst>
                  <a:rect l="T9" t="T10" r="T11" b="T12"/>
                  <a:pathLst>
                    <a:path w="41" h="185">
                      <a:moveTo>
                        <a:pt x="7" y="0"/>
                      </a:moveTo>
                      <a:cubicBezTo>
                        <a:pt x="24" y="37"/>
                        <a:pt x="41" y="75"/>
                        <a:pt x="40" y="106"/>
                      </a:cubicBezTo>
                      <a:cubicBezTo>
                        <a:pt x="39" y="137"/>
                        <a:pt x="7" y="172"/>
                        <a:pt x="0" y="185"/>
                      </a:cubicBezTo>
                    </a:path>
                  </a:pathLst>
                </a:custGeom>
                <a:noFill/>
                <a:ln w="9525">
                  <a:solidFill>
                    <a:schemeClr val="tx1"/>
                  </a:solidFill>
                  <a:round/>
                  <a:headEnd/>
                  <a:tailEnd/>
                </a:ln>
              </p:spPr>
              <p:txBody>
                <a:bodyPr/>
                <a:lstStyle/>
                <a:p>
                  <a:endParaRPr lang="it-IT" sz="1600" b="1"/>
                </a:p>
              </p:txBody>
            </p:sp>
            <p:sp>
              <p:nvSpPr>
                <p:cNvPr id="39" name="Freeform 87"/>
                <p:cNvSpPr>
                  <a:spLocks/>
                </p:cNvSpPr>
                <p:nvPr/>
              </p:nvSpPr>
              <p:spPr bwMode="auto">
                <a:xfrm>
                  <a:off x="3462" y="2863"/>
                  <a:ext cx="27" cy="139"/>
                </a:xfrm>
                <a:custGeom>
                  <a:avLst/>
                  <a:gdLst>
                    <a:gd name="T0" fmla="*/ 1 w 41"/>
                    <a:gd name="T1" fmla="*/ 0 h 185"/>
                    <a:gd name="T2" fmla="*/ 3 w 41"/>
                    <a:gd name="T3" fmla="*/ 20 h 185"/>
                    <a:gd name="T4" fmla="*/ 0 w 41"/>
                    <a:gd name="T5" fmla="*/ 33 h 185"/>
                    <a:gd name="T6" fmla="*/ 0 60000 65536"/>
                    <a:gd name="T7" fmla="*/ 0 60000 65536"/>
                    <a:gd name="T8" fmla="*/ 0 60000 65536"/>
                    <a:gd name="T9" fmla="*/ 0 w 41"/>
                    <a:gd name="T10" fmla="*/ 0 h 185"/>
                    <a:gd name="T11" fmla="*/ 41 w 41"/>
                    <a:gd name="T12" fmla="*/ 185 h 185"/>
                  </a:gdLst>
                  <a:ahLst/>
                  <a:cxnLst>
                    <a:cxn ang="T6">
                      <a:pos x="T0" y="T1"/>
                    </a:cxn>
                    <a:cxn ang="T7">
                      <a:pos x="T2" y="T3"/>
                    </a:cxn>
                    <a:cxn ang="T8">
                      <a:pos x="T4" y="T5"/>
                    </a:cxn>
                  </a:cxnLst>
                  <a:rect l="T9" t="T10" r="T11" b="T12"/>
                  <a:pathLst>
                    <a:path w="41" h="185">
                      <a:moveTo>
                        <a:pt x="7" y="0"/>
                      </a:moveTo>
                      <a:cubicBezTo>
                        <a:pt x="24" y="37"/>
                        <a:pt x="41" y="75"/>
                        <a:pt x="40" y="106"/>
                      </a:cubicBezTo>
                      <a:cubicBezTo>
                        <a:pt x="39" y="137"/>
                        <a:pt x="7" y="172"/>
                        <a:pt x="0" y="185"/>
                      </a:cubicBezTo>
                    </a:path>
                  </a:pathLst>
                </a:custGeom>
                <a:noFill/>
                <a:ln w="9525">
                  <a:solidFill>
                    <a:schemeClr val="tx1"/>
                  </a:solidFill>
                  <a:round/>
                  <a:headEnd/>
                  <a:tailEnd/>
                </a:ln>
              </p:spPr>
              <p:txBody>
                <a:bodyPr/>
                <a:lstStyle/>
                <a:p>
                  <a:endParaRPr lang="it-IT" sz="1600" b="1"/>
                </a:p>
              </p:txBody>
            </p:sp>
            <p:sp>
              <p:nvSpPr>
                <p:cNvPr id="40" name="Freeform 88"/>
                <p:cNvSpPr>
                  <a:spLocks/>
                </p:cNvSpPr>
                <p:nvPr/>
              </p:nvSpPr>
              <p:spPr bwMode="auto">
                <a:xfrm>
                  <a:off x="3575" y="2863"/>
                  <a:ext cx="27" cy="139"/>
                </a:xfrm>
                <a:custGeom>
                  <a:avLst/>
                  <a:gdLst>
                    <a:gd name="T0" fmla="*/ 1 w 41"/>
                    <a:gd name="T1" fmla="*/ 0 h 185"/>
                    <a:gd name="T2" fmla="*/ 3 w 41"/>
                    <a:gd name="T3" fmla="*/ 20 h 185"/>
                    <a:gd name="T4" fmla="*/ 0 w 41"/>
                    <a:gd name="T5" fmla="*/ 33 h 185"/>
                    <a:gd name="T6" fmla="*/ 0 60000 65536"/>
                    <a:gd name="T7" fmla="*/ 0 60000 65536"/>
                    <a:gd name="T8" fmla="*/ 0 60000 65536"/>
                    <a:gd name="T9" fmla="*/ 0 w 41"/>
                    <a:gd name="T10" fmla="*/ 0 h 185"/>
                    <a:gd name="T11" fmla="*/ 41 w 41"/>
                    <a:gd name="T12" fmla="*/ 185 h 185"/>
                  </a:gdLst>
                  <a:ahLst/>
                  <a:cxnLst>
                    <a:cxn ang="T6">
                      <a:pos x="T0" y="T1"/>
                    </a:cxn>
                    <a:cxn ang="T7">
                      <a:pos x="T2" y="T3"/>
                    </a:cxn>
                    <a:cxn ang="T8">
                      <a:pos x="T4" y="T5"/>
                    </a:cxn>
                  </a:cxnLst>
                  <a:rect l="T9" t="T10" r="T11" b="T12"/>
                  <a:pathLst>
                    <a:path w="41" h="185">
                      <a:moveTo>
                        <a:pt x="7" y="0"/>
                      </a:moveTo>
                      <a:cubicBezTo>
                        <a:pt x="24" y="37"/>
                        <a:pt x="41" y="75"/>
                        <a:pt x="40" y="106"/>
                      </a:cubicBezTo>
                      <a:cubicBezTo>
                        <a:pt x="39" y="137"/>
                        <a:pt x="7" y="172"/>
                        <a:pt x="0" y="185"/>
                      </a:cubicBezTo>
                    </a:path>
                  </a:pathLst>
                </a:custGeom>
                <a:noFill/>
                <a:ln w="9525">
                  <a:solidFill>
                    <a:schemeClr val="tx1"/>
                  </a:solidFill>
                  <a:round/>
                  <a:headEnd/>
                  <a:tailEnd/>
                </a:ln>
              </p:spPr>
              <p:txBody>
                <a:bodyPr/>
                <a:lstStyle/>
                <a:p>
                  <a:endParaRPr lang="it-IT" sz="1600" b="1"/>
                </a:p>
              </p:txBody>
            </p:sp>
          </p:grpSp>
        </p:grpSp>
      </p:grpSp>
      <p:pic>
        <p:nvPicPr>
          <p:cNvPr id="43" name="Picture 5"/>
          <p:cNvPicPr>
            <a:picLocks/>
          </p:cNvPicPr>
          <p:nvPr/>
        </p:nvPicPr>
        <p:blipFill>
          <a:blip r:embed="rId4" cstate="email">
            <a:extLst>
              <a:ext uri="{28A0092B-C50C-407E-A947-70E740481C1C}">
                <a14:useLocalDpi xmlns:a14="http://schemas.microsoft.com/office/drawing/2010/main" xmlns=""/>
              </a:ext>
            </a:extLst>
          </a:blip>
          <a:srcRect l="63191" t="3558" b="14583"/>
          <a:stretch>
            <a:fillRect/>
          </a:stretch>
        </p:blipFill>
        <p:spPr>
          <a:xfrm>
            <a:off x="0" y="-1"/>
            <a:ext cx="648000" cy="6840000"/>
          </a:xfrm>
          <a:prstGeom prst="rect">
            <a:avLst/>
          </a:prstGeom>
        </p:spPr>
      </p:pic>
      <p:sp>
        <p:nvSpPr>
          <p:cNvPr id="44" name="Rettangolo 43"/>
          <p:cNvSpPr/>
          <p:nvPr/>
        </p:nvSpPr>
        <p:spPr>
          <a:xfrm>
            <a:off x="612000" y="180000"/>
            <a:ext cx="8280000" cy="523220"/>
          </a:xfrm>
          <a:prstGeom prst="rect">
            <a:avLst/>
          </a:prstGeom>
        </p:spPr>
        <p:txBody>
          <a:bodyPr wrap="square">
            <a:spAutoFit/>
          </a:bodyPr>
          <a:lstStyle/>
          <a:p>
            <a:r>
              <a:rPr lang="en-US" sz="2800" b="1" dirty="0" smtClean="0">
                <a:solidFill>
                  <a:srgbClr val="002060"/>
                </a:solidFill>
                <a:effectLst>
                  <a:outerShdw blurRad="38100" dist="38100" dir="2700000" algn="tl">
                    <a:srgbClr val="000000">
                      <a:alpha val="43137"/>
                    </a:srgbClr>
                  </a:outerShdw>
                </a:effectLst>
                <a:cs typeface="Times New Roman" pitchFamily="18" charset="0"/>
              </a:rPr>
              <a:t>The Observatory</a:t>
            </a:r>
            <a:endParaRPr lang="en-US" sz="2800" b="1" dirty="0">
              <a:solidFill>
                <a:srgbClr val="002060"/>
              </a:solidFill>
              <a:effectLst>
                <a:outerShdw blurRad="38100" dist="38100" dir="2700000" algn="tl">
                  <a:srgbClr val="000000">
                    <a:alpha val="43137"/>
                  </a:srgbClr>
                </a:outerShdw>
              </a:effectLst>
              <a:cs typeface="Times New Roman" pitchFamily="18" charset="0"/>
            </a:endParaRPr>
          </a:p>
        </p:txBody>
      </p:sp>
      <p:sp>
        <p:nvSpPr>
          <p:cNvPr id="6" name="Rettangolo 5"/>
          <p:cNvSpPr/>
          <p:nvPr/>
        </p:nvSpPr>
        <p:spPr>
          <a:xfrm>
            <a:off x="612000" y="900000"/>
            <a:ext cx="8460000" cy="1631216"/>
          </a:xfrm>
          <a:prstGeom prst="rect">
            <a:avLst/>
          </a:prstGeom>
        </p:spPr>
        <p:txBody>
          <a:bodyPr wrap="square">
            <a:spAutoFit/>
          </a:bodyPr>
          <a:lstStyle/>
          <a:p>
            <a:r>
              <a:rPr lang="en-GB" sz="1600" dirty="0" smtClean="0"/>
              <a:t>There are two main installations that form part of the W1M3A observatory:</a:t>
            </a:r>
          </a:p>
          <a:p>
            <a:pPr marL="228600" indent="-228600">
              <a:buAutoNum type="arabicPeriod"/>
            </a:pPr>
            <a:r>
              <a:rPr lang="en-GB" sz="1600" dirty="0" smtClean="0"/>
              <a:t>a </a:t>
            </a:r>
            <a:r>
              <a:rPr lang="en-GB" b="1" dirty="0" smtClean="0">
                <a:solidFill>
                  <a:srgbClr val="002060"/>
                </a:solidFill>
              </a:rPr>
              <a:t>large spar buoy </a:t>
            </a:r>
            <a:r>
              <a:rPr lang="en-GB" sz="1600" dirty="0" smtClean="0"/>
              <a:t>(known as "ODAS Italia 1", 51 meter long and 12 tons weight) held in place permanently by a long slack mooring and collecting atmospheric and upper ocean measurements (0-40 m);</a:t>
            </a:r>
          </a:p>
          <a:p>
            <a:pPr marL="228600" indent="-228600">
              <a:buAutoNum type="arabicPeriod"/>
            </a:pPr>
            <a:r>
              <a:rPr lang="en-GB" sz="1600" dirty="0" smtClean="0"/>
              <a:t>a </a:t>
            </a:r>
            <a:r>
              <a:rPr lang="en-GB" b="1" dirty="0" smtClean="0">
                <a:solidFill>
                  <a:srgbClr val="002060"/>
                </a:solidFill>
              </a:rPr>
              <a:t>sub-surface mooring </a:t>
            </a:r>
            <a:r>
              <a:rPr lang="en-GB" sz="1600" dirty="0" smtClean="0"/>
              <a:t>(100- 1200 m) periodically deployed close-by the main surface buoy and hosting instruments for collecting physical measurements about the ocean.</a:t>
            </a:r>
          </a:p>
        </p:txBody>
      </p:sp>
      <p:sp>
        <p:nvSpPr>
          <p:cNvPr id="45" name="Ovale 44"/>
          <p:cNvSpPr/>
          <p:nvPr/>
        </p:nvSpPr>
        <p:spPr>
          <a:xfrm>
            <a:off x="6228230" y="2852920"/>
            <a:ext cx="1080150" cy="19442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6" name="Ovale 45"/>
          <p:cNvSpPr/>
          <p:nvPr/>
        </p:nvSpPr>
        <p:spPr>
          <a:xfrm>
            <a:off x="1403560" y="4581160"/>
            <a:ext cx="1296180" cy="208829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9" name="CasellaDiTesto 48"/>
          <p:cNvSpPr txBox="1"/>
          <p:nvPr/>
        </p:nvSpPr>
        <p:spPr>
          <a:xfrm>
            <a:off x="2699740" y="3299540"/>
            <a:ext cx="3590149" cy="1569660"/>
          </a:xfrm>
          <a:prstGeom prst="rect">
            <a:avLst/>
          </a:prstGeom>
          <a:noFill/>
        </p:spPr>
        <p:txBody>
          <a:bodyPr wrap="none" rtlCol="0">
            <a:spAutoFit/>
          </a:bodyPr>
          <a:lstStyle/>
          <a:p>
            <a:pPr algn="ctr"/>
            <a:r>
              <a:rPr lang="en-US" sz="1600" b="1" dirty="0" smtClean="0">
                <a:solidFill>
                  <a:srgbClr val="FF0000"/>
                </a:solidFill>
                <a:effectLst>
                  <a:outerShdw blurRad="38100" dist="38100" dir="2700000" algn="tl">
                    <a:srgbClr val="000000">
                      <a:alpha val="43137"/>
                    </a:srgbClr>
                  </a:outerShdw>
                </a:effectLst>
                <a:ea typeface="Arial Unicode MS" pitchFamily="34" charset="-128"/>
                <a:cs typeface="Arial" pitchFamily="34" charset="0"/>
              </a:rPr>
              <a:t>lower atmosphere processes</a:t>
            </a:r>
          </a:p>
          <a:p>
            <a:pPr algn="ctr"/>
            <a:r>
              <a:rPr lang="en-US" sz="1600" b="1" dirty="0" smtClean="0">
                <a:effectLst>
                  <a:outerShdw blurRad="38100" dist="38100" dir="2700000" algn="tl">
                    <a:srgbClr val="000000">
                      <a:alpha val="43137"/>
                    </a:srgbClr>
                  </a:outerShdw>
                </a:effectLst>
                <a:ea typeface="Arial Unicode MS" pitchFamily="34" charset="-128"/>
                <a:cs typeface="Arial" pitchFamily="34" charset="0"/>
              </a:rPr>
              <a:t>+</a:t>
            </a:r>
          </a:p>
          <a:p>
            <a:pPr algn="ctr"/>
            <a:r>
              <a:rPr lang="en-US" sz="1600" b="1" dirty="0" smtClean="0">
                <a:solidFill>
                  <a:srgbClr val="FF0000"/>
                </a:solidFill>
                <a:effectLst>
                  <a:outerShdw blurRad="38100" dist="38100" dir="2700000" algn="tl">
                    <a:srgbClr val="000000">
                      <a:alpha val="43137"/>
                    </a:srgbClr>
                  </a:outerShdw>
                </a:effectLst>
                <a:ea typeface="Arial Unicode MS" pitchFamily="34" charset="-128"/>
                <a:cs typeface="Arial" pitchFamily="34" charset="0"/>
              </a:rPr>
              <a:t>near surface ocean</a:t>
            </a:r>
          </a:p>
          <a:p>
            <a:pPr algn="ctr"/>
            <a:r>
              <a:rPr lang="en-US" sz="1600" b="1" dirty="0" smtClean="0">
                <a:solidFill>
                  <a:srgbClr val="FF0000"/>
                </a:solidFill>
                <a:effectLst>
                  <a:outerShdw blurRad="38100" dist="38100" dir="2700000" algn="tl">
                    <a:srgbClr val="000000">
                      <a:alpha val="43137"/>
                    </a:srgbClr>
                  </a:outerShdw>
                </a:effectLst>
                <a:ea typeface="Arial Unicode MS" pitchFamily="34" charset="-128"/>
                <a:cs typeface="Arial" pitchFamily="34" charset="0"/>
              </a:rPr>
              <a:t>physical and biogeochemical properties </a:t>
            </a:r>
          </a:p>
          <a:p>
            <a:pPr algn="ctr"/>
            <a:r>
              <a:rPr lang="en-US" sz="1600" b="1" dirty="0" smtClean="0">
                <a:effectLst>
                  <a:outerShdw blurRad="38100" dist="38100" dir="2700000" algn="tl">
                    <a:srgbClr val="000000">
                      <a:alpha val="43137"/>
                    </a:srgbClr>
                  </a:outerShdw>
                </a:effectLst>
                <a:ea typeface="Arial Unicode MS" pitchFamily="34" charset="-128"/>
                <a:cs typeface="Arial" pitchFamily="34" charset="0"/>
              </a:rPr>
              <a:t>+</a:t>
            </a:r>
          </a:p>
          <a:p>
            <a:pPr algn="ctr"/>
            <a:r>
              <a:rPr lang="en-US" sz="1600" b="1" dirty="0" smtClean="0">
                <a:solidFill>
                  <a:srgbClr val="FFC000"/>
                </a:solidFill>
                <a:effectLst>
                  <a:outerShdw blurRad="38100" dist="38100" dir="2700000" algn="tl">
                    <a:srgbClr val="000000">
                      <a:alpha val="43137"/>
                    </a:srgbClr>
                  </a:outerShdw>
                </a:effectLst>
                <a:ea typeface="Arial Unicode MS" pitchFamily="34" charset="-128"/>
                <a:cs typeface="Arial" pitchFamily="34" charset="0"/>
              </a:rPr>
              <a:t>ocean interior physical properties</a:t>
            </a:r>
            <a:endParaRPr lang="it-IT" sz="1600" dirty="0">
              <a:solidFill>
                <a:srgbClr val="FFC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14"/>
          <p:cNvSpPr/>
          <p:nvPr/>
        </p:nvSpPr>
        <p:spPr>
          <a:xfrm>
            <a:off x="612000" y="180000"/>
            <a:ext cx="8561292" cy="523220"/>
          </a:xfrm>
          <a:prstGeom prst="rect">
            <a:avLst/>
          </a:prstGeom>
        </p:spPr>
        <p:txBody>
          <a:bodyPr wrap="square">
            <a:spAutoFit/>
          </a:bodyPr>
          <a:lstStyle/>
          <a:p>
            <a:r>
              <a:rPr lang="en-US" sz="2800" b="1" dirty="0" smtClean="0">
                <a:solidFill>
                  <a:srgbClr val="002060"/>
                </a:solidFill>
                <a:effectLst>
                  <a:outerShdw blurRad="38100" dist="38100" dir="2700000" algn="tl">
                    <a:srgbClr val="000000">
                      <a:alpha val="43137"/>
                    </a:srgbClr>
                  </a:outerShdw>
                </a:effectLst>
                <a:cs typeface="Times New Roman" pitchFamily="18" charset="0"/>
              </a:rPr>
              <a:t>The Local Environment</a:t>
            </a:r>
            <a:endParaRPr lang="en-US" sz="2800" b="1" dirty="0">
              <a:solidFill>
                <a:srgbClr val="002060"/>
              </a:solidFill>
              <a:effectLst>
                <a:outerShdw blurRad="38100" dist="38100" dir="2700000" algn="tl">
                  <a:srgbClr val="000000">
                    <a:alpha val="43137"/>
                  </a:srgbClr>
                </a:outerShdw>
              </a:effectLst>
              <a:cs typeface="Times New Roman" pitchFamily="18" charset="0"/>
            </a:endParaRPr>
          </a:p>
        </p:txBody>
      </p:sp>
      <p:sp>
        <p:nvSpPr>
          <p:cNvPr id="21" name="Rectangle 9"/>
          <p:cNvSpPr>
            <a:spLocks noChangeArrowheads="1"/>
          </p:cNvSpPr>
          <p:nvPr/>
        </p:nvSpPr>
        <p:spPr bwMode="auto">
          <a:xfrm>
            <a:off x="611450" y="908651"/>
            <a:ext cx="5040700" cy="3941721"/>
          </a:xfrm>
          <a:prstGeom prst="rect">
            <a:avLst/>
          </a:prstGeom>
          <a:noFill/>
          <a:ln w="9525">
            <a:noFill/>
            <a:round/>
            <a:headEnd/>
            <a:tailEnd/>
          </a:ln>
          <a:effectLst/>
        </p:spPr>
        <p:txBody>
          <a:bodyPr wrap="square" lIns="90000" tIns="46800" rIns="90000" bIns="46800">
            <a:spAutoFit/>
          </a:bodyPr>
          <a:lstStyle/>
          <a:p>
            <a:pPr>
              <a:spcAft>
                <a:spcPts val="6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1600" dirty="0" smtClean="0">
              <a:cs typeface="Times New Roman" pitchFamily="18" charset="0"/>
            </a:endParaRPr>
          </a:p>
          <a:p>
            <a:pPr>
              <a:spcAft>
                <a:spcPts val="6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800" dirty="0" smtClean="0">
              <a:cs typeface="Times New Roman" pitchFamily="18" charset="0"/>
            </a:endParaRPr>
          </a:p>
          <a:p>
            <a:pPr>
              <a:spcAft>
                <a:spcPts val="6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dirty="0" smtClean="0">
                <a:cs typeface="Times New Roman" pitchFamily="18" charset="0"/>
              </a:rPr>
              <a:t>The </a:t>
            </a:r>
            <a:r>
              <a:rPr lang="en-US" sz="1600" dirty="0" err="1" smtClean="0">
                <a:cs typeface="Times New Roman" pitchFamily="18" charset="0"/>
              </a:rPr>
              <a:t>Ligurian</a:t>
            </a:r>
            <a:r>
              <a:rPr lang="en-US" sz="1600" dirty="0" smtClean="0">
                <a:cs typeface="Times New Roman" pitchFamily="18" charset="0"/>
              </a:rPr>
              <a:t> Sea is a 3000 m-deep basin surrounded in the North by the Apennines and limited by Corsica to the South. </a:t>
            </a:r>
          </a:p>
          <a:p>
            <a:pPr>
              <a:spcAft>
                <a:spcPts val="6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1600" dirty="0" smtClean="0">
              <a:cs typeface="Times New Roman" pitchFamily="18" charset="0"/>
            </a:endParaRPr>
          </a:p>
          <a:p>
            <a:pPr>
              <a:spcAft>
                <a:spcPts val="6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cs typeface="Times New Roman" pitchFamily="18" charset="0"/>
              </a:rPr>
              <a:t>These</a:t>
            </a:r>
            <a:r>
              <a:rPr lang="en-US" b="1" dirty="0" smtClean="0">
                <a:solidFill>
                  <a:srgbClr val="002060"/>
                </a:solidFill>
                <a:cs typeface="Times New Roman" pitchFamily="18" charset="0"/>
              </a:rPr>
              <a:t> topographic constraints </a:t>
            </a:r>
            <a:r>
              <a:rPr lang="en-US" sz="1600" dirty="0" smtClean="0">
                <a:cs typeface="Times New Roman" pitchFamily="18" charset="0"/>
              </a:rPr>
              <a:t>as well as the </a:t>
            </a:r>
            <a:r>
              <a:rPr lang="en-US" b="1" dirty="0" smtClean="0">
                <a:solidFill>
                  <a:srgbClr val="002060"/>
                </a:solidFill>
                <a:cs typeface="Times New Roman" pitchFamily="18" charset="0"/>
              </a:rPr>
              <a:t>thermal contrast</a:t>
            </a:r>
            <a:r>
              <a:rPr lang="en-US" sz="1600" dirty="0" smtClean="0">
                <a:cs typeface="Times New Roman" pitchFamily="18" charset="0"/>
              </a:rPr>
              <a:t> between land and sea give rise to specific local effects that influence the general circulation of both atmosphere and ocean, causing strong variability in the upper ocean. </a:t>
            </a:r>
          </a:p>
          <a:p>
            <a:pPr>
              <a:spcAft>
                <a:spcPts val="6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1600" dirty="0" smtClean="0">
              <a:cs typeface="Times New Roman" pitchFamily="18" charset="0"/>
            </a:endParaRPr>
          </a:p>
          <a:p>
            <a:pPr>
              <a:spcAft>
                <a:spcPts val="6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dirty="0" smtClean="0">
                <a:cs typeface="Times New Roman" pitchFamily="18" charset="0"/>
              </a:rPr>
              <a:t>70% of all </a:t>
            </a:r>
            <a:r>
              <a:rPr lang="en-US" sz="1600" b="1" dirty="0" smtClean="0">
                <a:solidFill>
                  <a:srgbClr val="002060"/>
                </a:solidFill>
                <a:cs typeface="Times New Roman" pitchFamily="18" charset="0"/>
              </a:rPr>
              <a:t>depressions</a:t>
            </a:r>
            <a:r>
              <a:rPr lang="en-US" sz="1600" dirty="0" smtClean="0">
                <a:cs typeface="Times New Roman" pitchFamily="18" charset="0"/>
              </a:rPr>
              <a:t> that form in the Mediterranean appear in the </a:t>
            </a:r>
            <a:r>
              <a:rPr lang="en-US" sz="1600" dirty="0" err="1" smtClean="0">
                <a:cs typeface="Times New Roman" pitchFamily="18" charset="0"/>
              </a:rPr>
              <a:t>Ligurian</a:t>
            </a:r>
            <a:r>
              <a:rPr lang="en-US" sz="1600" dirty="0" smtClean="0">
                <a:cs typeface="Times New Roman" pitchFamily="18" charset="0"/>
              </a:rPr>
              <a:t> Sea.</a:t>
            </a:r>
          </a:p>
        </p:txBody>
      </p:sp>
      <p:pic>
        <p:nvPicPr>
          <p:cNvPr id="18" name="Picture 5"/>
          <p:cNvPicPr>
            <a:picLocks/>
          </p:cNvPicPr>
          <p:nvPr/>
        </p:nvPicPr>
        <p:blipFill>
          <a:blip r:embed="rId3" cstate="email">
            <a:extLst>
              <a:ext uri="{28A0092B-C50C-407E-A947-70E740481C1C}">
                <a14:useLocalDpi xmlns:a14="http://schemas.microsoft.com/office/drawing/2010/main" xmlns=""/>
              </a:ext>
            </a:extLst>
          </a:blip>
          <a:srcRect l="63191" t="3558" b="14583"/>
          <a:stretch>
            <a:fillRect/>
          </a:stretch>
        </p:blipFill>
        <p:spPr>
          <a:xfrm>
            <a:off x="0" y="-1"/>
            <a:ext cx="648000" cy="6840000"/>
          </a:xfrm>
          <a:prstGeom prst="rect">
            <a:avLst/>
          </a:prstGeom>
        </p:spPr>
      </p:pic>
      <p:grpSp>
        <p:nvGrpSpPr>
          <p:cNvPr id="20" name="Gruppo 19"/>
          <p:cNvGrpSpPr/>
          <p:nvPr/>
        </p:nvGrpSpPr>
        <p:grpSpPr>
          <a:xfrm>
            <a:off x="5904610" y="258218"/>
            <a:ext cx="3060000" cy="3674852"/>
            <a:chOff x="5601252" y="698741"/>
            <a:chExt cx="3051041" cy="3674852"/>
          </a:xfrm>
        </p:grpSpPr>
        <p:pic>
          <p:nvPicPr>
            <p:cNvPr id="33" name="Picture 12"/>
            <p:cNvPicPr>
              <a:picLocks noChangeAspect="1" noChangeArrowheads="1"/>
            </p:cNvPicPr>
            <p:nvPr/>
          </p:nvPicPr>
          <p:blipFill>
            <a:blip r:embed="rId4" cstate="print"/>
            <a:srcRect/>
            <a:stretch>
              <a:fillRect/>
            </a:stretch>
          </p:blipFill>
          <p:spPr bwMode="auto">
            <a:xfrm>
              <a:off x="5602913" y="2513883"/>
              <a:ext cx="3049380" cy="1859710"/>
            </a:xfrm>
            <a:prstGeom prst="rect">
              <a:avLst/>
            </a:prstGeom>
            <a:ln>
              <a:noFill/>
            </a:ln>
            <a:effectLst>
              <a:outerShdw blurRad="292100" dist="139700" dir="2700000" algn="tl" rotWithShape="0">
                <a:srgbClr val="333333">
                  <a:alpha val="65000"/>
                </a:srgbClr>
              </a:outerShdw>
            </a:effectLst>
          </p:spPr>
        </p:pic>
        <p:pic>
          <p:nvPicPr>
            <p:cNvPr id="34" name="Picture 13"/>
            <p:cNvPicPr>
              <a:picLocks noChangeAspect="1" noChangeArrowheads="1"/>
            </p:cNvPicPr>
            <p:nvPr/>
          </p:nvPicPr>
          <p:blipFill>
            <a:blip r:embed="rId5" cstate="print"/>
            <a:srcRect/>
            <a:stretch>
              <a:fillRect/>
            </a:stretch>
          </p:blipFill>
          <p:spPr bwMode="auto">
            <a:xfrm>
              <a:off x="5602913" y="698741"/>
              <a:ext cx="3049380" cy="1674684"/>
            </a:xfrm>
            <a:prstGeom prst="rect">
              <a:avLst/>
            </a:prstGeom>
            <a:ln>
              <a:noFill/>
            </a:ln>
            <a:effectLst>
              <a:outerShdw blurRad="292100" dist="139700" dir="2700000" algn="tl" rotWithShape="0">
                <a:srgbClr val="333333">
                  <a:alpha val="65000"/>
                </a:srgbClr>
              </a:outerShdw>
            </a:effectLst>
          </p:spPr>
        </p:pic>
        <p:sp>
          <p:nvSpPr>
            <p:cNvPr id="35" name="Rectangle 14"/>
            <p:cNvSpPr>
              <a:spLocks noChangeArrowheads="1"/>
            </p:cNvSpPr>
            <p:nvPr/>
          </p:nvSpPr>
          <p:spPr bwMode="auto">
            <a:xfrm>
              <a:off x="6298443" y="1166032"/>
              <a:ext cx="414995" cy="244450"/>
            </a:xfrm>
            <a:prstGeom prst="rect">
              <a:avLst/>
            </a:prstGeom>
            <a:noFill/>
            <a:ln w="28440">
              <a:solidFill>
                <a:srgbClr val="FFFF00"/>
              </a:solidFill>
              <a:miter lim="800000"/>
              <a:headEnd/>
              <a:tailEnd/>
            </a:ln>
            <a:effectLst/>
          </p:spPr>
          <p:txBody>
            <a:bodyPr wrap="none" anchor="ctr"/>
            <a:lstStyle/>
            <a:p>
              <a:endParaRPr lang="it-IT"/>
            </a:p>
          </p:txBody>
        </p:sp>
        <p:sp>
          <p:nvSpPr>
            <p:cNvPr id="36" name="Line 15"/>
            <p:cNvSpPr>
              <a:spLocks noChangeShapeType="1"/>
            </p:cNvSpPr>
            <p:nvPr/>
          </p:nvSpPr>
          <p:spPr bwMode="auto">
            <a:xfrm flipH="1">
              <a:off x="5601252" y="1396977"/>
              <a:ext cx="703831" cy="1116907"/>
            </a:xfrm>
            <a:prstGeom prst="line">
              <a:avLst/>
            </a:prstGeom>
            <a:noFill/>
            <a:ln w="28440">
              <a:solidFill>
                <a:srgbClr val="FFFF00"/>
              </a:solidFill>
              <a:miter lim="800000"/>
              <a:headEnd/>
              <a:tailEnd/>
            </a:ln>
            <a:effectLst/>
          </p:spPr>
          <p:txBody>
            <a:bodyPr/>
            <a:lstStyle/>
            <a:p>
              <a:endParaRPr lang="it-IT"/>
            </a:p>
          </p:txBody>
        </p:sp>
        <p:sp>
          <p:nvSpPr>
            <p:cNvPr id="37" name="Line 16"/>
            <p:cNvSpPr>
              <a:spLocks noChangeShapeType="1"/>
            </p:cNvSpPr>
            <p:nvPr/>
          </p:nvSpPr>
          <p:spPr bwMode="auto">
            <a:xfrm>
              <a:off x="6711778" y="1406430"/>
              <a:ext cx="1940515" cy="1107453"/>
            </a:xfrm>
            <a:prstGeom prst="line">
              <a:avLst/>
            </a:prstGeom>
            <a:noFill/>
            <a:ln w="28440">
              <a:solidFill>
                <a:srgbClr val="FFFF00"/>
              </a:solidFill>
              <a:miter lim="800000"/>
              <a:headEnd/>
              <a:tailEnd/>
            </a:ln>
            <a:effectLst/>
          </p:spPr>
          <p:txBody>
            <a:bodyPr/>
            <a:lstStyle/>
            <a:p>
              <a:endParaRPr lang="it-IT"/>
            </a:p>
          </p:txBody>
        </p:sp>
        <p:sp>
          <p:nvSpPr>
            <p:cNvPr id="27" name="Line 18"/>
            <p:cNvSpPr>
              <a:spLocks noChangeShapeType="1"/>
            </p:cNvSpPr>
            <p:nvPr/>
          </p:nvSpPr>
          <p:spPr bwMode="auto">
            <a:xfrm flipV="1">
              <a:off x="6205484" y="3430908"/>
              <a:ext cx="489694" cy="338989"/>
            </a:xfrm>
            <a:prstGeom prst="line">
              <a:avLst/>
            </a:prstGeom>
            <a:noFill/>
            <a:ln w="28440">
              <a:solidFill>
                <a:srgbClr val="FFFF00"/>
              </a:solidFill>
              <a:miter lim="800000"/>
              <a:headEnd/>
              <a:tailEnd type="triangle" w="med" len="med"/>
            </a:ln>
            <a:effectLst/>
          </p:spPr>
          <p:txBody>
            <a:bodyPr/>
            <a:lstStyle/>
            <a:p>
              <a:endParaRPr lang="it-IT"/>
            </a:p>
          </p:txBody>
        </p:sp>
        <p:sp>
          <p:nvSpPr>
            <p:cNvPr id="28" name="Line 19"/>
            <p:cNvSpPr>
              <a:spLocks noChangeShapeType="1"/>
            </p:cNvSpPr>
            <p:nvPr/>
          </p:nvSpPr>
          <p:spPr bwMode="auto">
            <a:xfrm flipH="1" flipV="1">
              <a:off x="7183211" y="3430908"/>
              <a:ext cx="190898" cy="401114"/>
            </a:xfrm>
            <a:prstGeom prst="line">
              <a:avLst/>
            </a:prstGeom>
            <a:noFill/>
            <a:ln w="28440">
              <a:solidFill>
                <a:srgbClr val="FFFF00"/>
              </a:solidFill>
              <a:miter lim="800000"/>
              <a:headEnd/>
              <a:tailEnd type="triangle" w="med" len="med"/>
            </a:ln>
            <a:effectLst/>
          </p:spPr>
          <p:txBody>
            <a:bodyPr/>
            <a:lstStyle/>
            <a:p>
              <a:endParaRPr lang="it-IT"/>
            </a:p>
          </p:txBody>
        </p:sp>
        <p:sp>
          <p:nvSpPr>
            <p:cNvPr id="29" name="Line 20"/>
            <p:cNvSpPr>
              <a:spLocks noChangeShapeType="1"/>
            </p:cNvSpPr>
            <p:nvPr/>
          </p:nvSpPr>
          <p:spPr bwMode="auto">
            <a:xfrm flipH="1">
              <a:off x="5939888" y="2789395"/>
              <a:ext cx="493014" cy="305225"/>
            </a:xfrm>
            <a:prstGeom prst="line">
              <a:avLst/>
            </a:prstGeom>
            <a:noFill/>
            <a:ln w="28440">
              <a:solidFill>
                <a:srgbClr val="FFFF00"/>
              </a:solidFill>
              <a:miter lim="800000"/>
              <a:headEnd/>
              <a:tailEnd type="triangle" w="med" len="med"/>
            </a:ln>
            <a:effectLst/>
          </p:spPr>
          <p:txBody>
            <a:bodyPr/>
            <a:lstStyle/>
            <a:p>
              <a:endParaRPr lang="it-IT"/>
            </a:p>
          </p:txBody>
        </p:sp>
        <p:sp>
          <p:nvSpPr>
            <p:cNvPr id="30" name="Text Box 21"/>
            <p:cNvSpPr txBox="1">
              <a:spLocks noChangeArrowheads="1"/>
            </p:cNvSpPr>
            <p:nvPr/>
          </p:nvSpPr>
          <p:spPr bwMode="auto">
            <a:xfrm>
              <a:off x="5906688" y="2789395"/>
              <a:ext cx="559413" cy="260657"/>
            </a:xfrm>
            <a:prstGeom prst="rect">
              <a:avLst/>
            </a:prstGeom>
            <a:noFill/>
            <a:ln w="9525">
              <a:noFill/>
              <a:round/>
              <a:headEnd/>
              <a:tailEnd/>
            </a:ln>
            <a:effectLst/>
          </p:spPr>
          <p:txBody>
            <a:bodyPr wrap="none"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b="1" i="1" dirty="0">
                  <a:solidFill>
                    <a:srgbClr val="000000"/>
                  </a:solidFill>
                  <a:effectLst>
                    <a:outerShdw blurRad="38100" dist="38100" dir="2700000" algn="tl">
                      <a:srgbClr val="FFFFFF"/>
                    </a:outerShdw>
                  </a:effectLst>
                </a:rPr>
                <a:t>LPC</a:t>
              </a:r>
            </a:p>
          </p:txBody>
        </p:sp>
        <p:sp>
          <p:nvSpPr>
            <p:cNvPr id="31" name="Text Box 22"/>
            <p:cNvSpPr txBox="1">
              <a:spLocks noChangeArrowheads="1"/>
            </p:cNvSpPr>
            <p:nvPr/>
          </p:nvSpPr>
          <p:spPr bwMode="auto">
            <a:xfrm>
              <a:off x="6173944" y="3707771"/>
              <a:ext cx="632452" cy="260657"/>
            </a:xfrm>
            <a:prstGeom prst="rect">
              <a:avLst/>
            </a:prstGeom>
            <a:noFill/>
            <a:ln w="9525">
              <a:noFill/>
              <a:round/>
              <a:headEnd/>
              <a:tailEnd/>
            </a:ln>
            <a:effectLst/>
          </p:spPr>
          <p:txBody>
            <a:bodyPr wrap="none"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b="1" i="1">
                  <a:solidFill>
                    <a:srgbClr val="000000"/>
                  </a:solidFill>
                  <a:effectLst>
                    <a:outerShdw blurRad="38100" dist="38100" dir="2700000" algn="tl">
                      <a:srgbClr val="FFFFFF"/>
                    </a:outerShdw>
                  </a:effectLst>
                </a:rPr>
                <a:t>WCC</a:t>
              </a:r>
            </a:p>
          </p:txBody>
        </p:sp>
        <p:sp>
          <p:nvSpPr>
            <p:cNvPr id="32" name="Text Box 23"/>
            <p:cNvSpPr txBox="1">
              <a:spLocks noChangeArrowheads="1"/>
            </p:cNvSpPr>
            <p:nvPr/>
          </p:nvSpPr>
          <p:spPr bwMode="auto">
            <a:xfrm>
              <a:off x="7186531" y="3371484"/>
              <a:ext cx="580992" cy="260657"/>
            </a:xfrm>
            <a:prstGeom prst="rect">
              <a:avLst/>
            </a:prstGeom>
            <a:noFill/>
            <a:ln w="9525">
              <a:noFill/>
              <a:round/>
              <a:headEnd/>
              <a:tailEnd/>
            </a:ln>
            <a:effectLst/>
          </p:spPr>
          <p:txBody>
            <a:bodyPr wrap="none"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b="1" i="1" dirty="0">
                  <a:solidFill>
                    <a:srgbClr val="000000"/>
                  </a:solidFill>
                  <a:effectLst>
                    <a:outerShdw blurRad="38100" dist="38100" dir="2700000" algn="tl">
                      <a:srgbClr val="FFFFFF"/>
                    </a:outerShdw>
                  </a:effectLst>
                </a:rPr>
                <a:t>ECC</a:t>
              </a:r>
            </a:p>
          </p:txBody>
        </p:sp>
        <p:sp>
          <p:nvSpPr>
            <p:cNvPr id="19" name="Ovale 18"/>
            <p:cNvSpPr/>
            <p:nvPr/>
          </p:nvSpPr>
          <p:spPr>
            <a:xfrm rot="3333956">
              <a:off x="6200943" y="2671313"/>
              <a:ext cx="630654" cy="964566"/>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pic>
        <p:nvPicPr>
          <p:cNvPr id="22" name="Picture 1"/>
          <p:cNvPicPr>
            <a:picLocks noChangeAspect="1" noChangeArrowheads="1"/>
          </p:cNvPicPr>
          <p:nvPr/>
        </p:nvPicPr>
        <p:blipFill>
          <a:blip r:embed="rId6" cstate="print"/>
          <a:srcRect l="19132" t="22521" r="18969" b="6274"/>
          <a:stretch>
            <a:fillRect/>
          </a:stretch>
        </p:blipFill>
        <p:spPr bwMode="auto">
          <a:xfrm>
            <a:off x="5436120" y="4077090"/>
            <a:ext cx="3538269" cy="252035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109572" name="Rectangle 4"/>
          <p:cNvSpPr>
            <a:spLocks noChangeArrowheads="1"/>
          </p:cNvSpPr>
          <p:nvPr/>
        </p:nvSpPr>
        <p:spPr bwMode="auto">
          <a:xfrm>
            <a:off x="0" y="533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9" name="Picture 5"/>
          <p:cNvPicPr>
            <a:picLocks/>
          </p:cNvPicPr>
          <p:nvPr/>
        </p:nvPicPr>
        <p:blipFill>
          <a:blip r:embed="rId3" cstate="email">
            <a:extLst>
              <a:ext uri="{28A0092B-C50C-407E-A947-70E740481C1C}">
                <a14:useLocalDpi xmlns:a14="http://schemas.microsoft.com/office/drawing/2010/main" xmlns=""/>
              </a:ext>
            </a:extLst>
          </a:blip>
          <a:srcRect l="63191" t="3558" b="14583"/>
          <a:stretch>
            <a:fillRect/>
          </a:stretch>
        </p:blipFill>
        <p:spPr>
          <a:xfrm>
            <a:off x="0" y="-1"/>
            <a:ext cx="648000" cy="6840000"/>
          </a:xfrm>
          <a:prstGeom prst="rect">
            <a:avLst/>
          </a:prstGeom>
        </p:spPr>
      </p:pic>
      <p:sp>
        <p:nvSpPr>
          <p:cNvPr id="10" name="Rettangolo 9"/>
          <p:cNvSpPr/>
          <p:nvPr/>
        </p:nvSpPr>
        <p:spPr>
          <a:xfrm>
            <a:off x="612000" y="180000"/>
            <a:ext cx="8561292" cy="523220"/>
          </a:xfrm>
          <a:prstGeom prst="rect">
            <a:avLst/>
          </a:prstGeom>
        </p:spPr>
        <p:txBody>
          <a:bodyPr wrap="square">
            <a:spAutoFit/>
          </a:bodyPr>
          <a:lstStyle/>
          <a:p>
            <a:r>
              <a:rPr lang="en-US" sz="2800" b="1" dirty="0" smtClean="0">
                <a:solidFill>
                  <a:srgbClr val="002060"/>
                </a:solidFill>
                <a:effectLst>
                  <a:outerShdw blurRad="38100" dist="38100" dir="2700000" algn="tl">
                    <a:srgbClr val="000000">
                      <a:alpha val="43137"/>
                    </a:srgbClr>
                  </a:outerShdw>
                </a:effectLst>
                <a:cs typeface="Times New Roman" pitchFamily="18" charset="0"/>
              </a:rPr>
              <a:t>Model vs. Data Comparison for Wave Height</a:t>
            </a:r>
            <a:endParaRPr lang="en-US" sz="2800" b="1" dirty="0">
              <a:solidFill>
                <a:srgbClr val="002060"/>
              </a:solidFill>
              <a:effectLst>
                <a:outerShdw blurRad="38100" dist="38100" dir="2700000" algn="tl">
                  <a:srgbClr val="000000">
                    <a:alpha val="43137"/>
                  </a:srgbClr>
                </a:outerShdw>
              </a:effectLst>
              <a:cs typeface="Times New Roman" pitchFamily="18" charset="0"/>
            </a:endParaRPr>
          </a:p>
        </p:txBody>
      </p:sp>
      <p:pic>
        <p:nvPicPr>
          <p:cNvPr id="109575" name="Immagine 8" descr="Altimetri"/>
          <p:cNvPicPr>
            <a:picLocks noChangeAspect="1" noChangeArrowheads="1"/>
          </p:cNvPicPr>
          <p:nvPr/>
        </p:nvPicPr>
        <p:blipFill>
          <a:blip r:embed="rId4" cstate="print"/>
          <a:srcRect l="3789" t="5003" r="8360" b="11392"/>
          <a:stretch>
            <a:fillRect/>
          </a:stretch>
        </p:blipFill>
        <p:spPr bwMode="auto">
          <a:xfrm>
            <a:off x="6720767" y="900000"/>
            <a:ext cx="2315853" cy="1736890"/>
          </a:xfrm>
          <a:prstGeom prst="rect">
            <a:avLst/>
          </a:prstGeom>
          <a:ln>
            <a:noFill/>
          </a:ln>
          <a:effectLst>
            <a:outerShdw blurRad="292100" dist="139700" dir="2700000" algn="tl" rotWithShape="0">
              <a:srgbClr val="333333">
                <a:alpha val="65000"/>
              </a:srgbClr>
            </a:outerShdw>
          </a:effectLst>
        </p:spPr>
      </p:pic>
      <p:pic>
        <p:nvPicPr>
          <p:cNvPr id="109574" name="Immagine 1" descr="schema_altimetri_per_onde"/>
          <p:cNvPicPr>
            <a:picLocks noChangeAspect="1" noChangeArrowheads="1"/>
          </p:cNvPicPr>
          <p:nvPr/>
        </p:nvPicPr>
        <p:blipFill>
          <a:blip r:embed="rId5" cstate="print"/>
          <a:srcRect/>
          <a:stretch>
            <a:fillRect/>
          </a:stretch>
        </p:blipFill>
        <p:spPr bwMode="auto">
          <a:xfrm>
            <a:off x="4499990" y="642918"/>
            <a:ext cx="2188586" cy="2257518"/>
          </a:xfrm>
          <a:prstGeom prst="rect">
            <a:avLst/>
          </a:prstGeom>
          <a:noFill/>
        </p:spPr>
      </p:pic>
      <p:sp>
        <p:nvSpPr>
          <p:cNvPr id="10957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109577" name="Rectangle 9"/>
          <p:cNvSpPr>
            <a:spLocks noChangeArrowheads="1"/>
          </p:cNvSpPr>
          <p:nvPr/>
        </p:nvSpPr>
        <p:spPr bwMode="auto">
          <a:xfrm>
            <a:off x="0" y="2933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CasellaDiTesto 15"/>
          <p:cNvSpPr txBox="1"/>
          <p:nvPr/>
        </p:nvSpPr>
        <p:spPr>
          <a:xfrm>
            <a:off x="612000" y="1122935"/>
            <a:ext cx="3887989" cy="1631216"/>
          </a:xfrm>
          <a:prstGeom prst="rect">
            <a:avLst/>
          </a:prstGeom>
          <a:noFill/>
        </p:spPr>
        <p:txBody>
          <a:bodyPr wrap="square" rtlCol="0">
            <a:spAutoFit/>
          </a:bodyPr>
          <a:lstStyle/>
          <a:p>
            <a:r>
              <a:rPr lang="en-GB" b="1" dirty="0" smtClean="0">
                <a:solidFill>
                  <a:srgbClr val="002060"/>
                </a:solidFill>
              </a:rPr>
              <a:t>Directional array </a:t>
            </a:r>
            <a:r>
              <a:rPr lang="en-US" b="1" dirty="0" smtClean="0">
                <a:solidFill>
                  <a:srgbClr val="002060"/>
                </a:solidFill>
              </a:rPr>
              <a:t>of three precision acoustic altimeters </a:t>
            </a:r>
            <a:r>
              <a:rPr lang="en-US" sz="1600" dirty="0" smtClean="0"/>
              <a:t>installed </a:t>
            </a:r>
            <a:r>
              <a:rPr lang="en-GB" sz="1600" dirty="0" smtClean="0"/>
              <a:t>in an upward looking configuration </a:t>
            </a:r>
            <a:r>
              <a:rPr lang="en-US" sz="1600" dirty="0" smtClean="0"/>
              <a:t>on three equally spaced supports 10 meters depth.</a:t>
            </a:r>
          </a:p>
          <a:p>
            <a:r>
              <a:rPr lang="en-US" sz="1600" dirty="0" smtClean="0"/>
              <a:t>Calibration </a:t>
            </a:r>
            <a:r>
              <a:rPr lang="en-US" sz="1600" dirty="0" smtClean="0"/>
              <a:t>of the wave meter system using a co-located (4 Km apart) </a:t>
            </a:r>
            <a:r>
              <a:rPr lang="en-US" sz="1600" dirty="0" err="1" smtClean="0"/>
              <a:t>Datawell</a:t>
            </a:r>
            <a:r>
              <a:rPr lang="en-US" sz="1600" dirty="0" smtClean="0"/>
              <a:t> </a:t>
            </a:r>
            <a:r>
              <a:rPr lang="en-US" sz="1600" dirty="0" err="1" smtClean="0"/>
              <a:t>Waverider</a:t>
            </a:r>
            <a:r>
              <a:rPr lang="en-US" sz="1600" dirty="0" smtClean="0"/>
              <a:t>.</a:t>
            </a:r>
          </a:p>
        </p:txBody>
      </p:sp>
      <p:pic>
        <p:nvPicPr>
          <p:cNvPr id="17" name="Immagine 16" descr="DWR_ODAS_LASIE.JPG"/>
          <p:cNvPicPr>
            <a:picLocks noChangeAspect="1"/>
          </p:cNvPicPr>
          <p:nvPr/>
        </p:nvPicPr>
        <p:blipFill>
          <a:blip r:embed="rId6" cstate="print"/>
          <a:srcRect t="7540"/>
          <a:stretch>
            <a:fillRect/>
          </a:stretch>
        </p:blipFill>
        <p:spPr>
          <a:xfrm>
            <a:off x="785786" y="2928934"/>
            <a:ext cx="4612914" cy="1928826"/>
          </a:xfrm>
          <a:prstGeom prst="rect">
            <a:avLst/>
          </a:prstGeom>
          <a:ln>
            <a:noFill/>
          </a:ln>
          <a:effectLst>
            <a:outerShdw blurRad="292100" dist="139700" dir="2700000" algn="tl" rotWithShape="0">
              <a:srgbClr val="333333">
                <a:alpha val="65000"/>
              </a:srgbClr>
            </a:outerShdw>
          </a:effectLst>
        </p:spPr>
      </p:pic>
      <p:sp>
        <p:nvSpPr>
          <p:cNvPr id="13" name="Rettangolo 12"/>
          <p:cNvSpPr/>
          <p:nvPr/>
        </p:nvSpPr>
        <p:spPr>
          <a:xfrm>
            <a:off x="642910" y="5143512"/>
            <a:ext cx="8286776" cy="1631216"/>
          </a:xfrm>
          <a:prstGeom prst="rect">
            <a:avLst/>
          </a:prstGeom>
        </p:spPr>
        <p:txBody>
          <a:bodyPr wrap="square">
            <a:spAutoFit/>
          </a:bodyPr>
          <a:lstStyle/>
          <a:p>
            <a:pPr>
              <a:spcAft>
                <a:spcPts val="600"/>
              </a:spcAft>
            </a:pPr>
            <a:r>
              <a:rPr lang="en-US" b="1" u="sng" dirty="0" smtClean="0"/>
              <a:t>Objectives of the analysis:</a:t>
            </a:r>
          </a:p>
          <a:p>
            <a:pPr marL="179388" indent="-179388" fontAlgn="base">
              <a:spcAft>
                <a:spcPts val="600"/>
              </a:spcAft>
              <a:buFont typeface="Wingdings" pitchFamily="2" charset="2"/>
              <a:buChar char="§"/>
            </a:pPr>
            <a:r>
              <a:rPr lang="en-US" dirty="0" smtClean="0"/>
              <a:t>Evaluation of the spatial and the sampling variability inherent in the satellite measurements </a:t>
            </a:r>
            <a:r>
              <a:rPr lang="en-GB" b="1" dirty="0" smtClean="0"/>
              <a:t>calibrated using buoy networks </a:t>
            </a:r>
            <a:r>
              <a:rPr lang="en-GB" dirty="0" smtClean="0"/>
              <a:t>(</a:t>
            </a:r>
            <a:r>
              <a:rPr lang="en-GB" b="1" dirty="0" err="1" smtClean="0">
                <a:solidFill>
                  <a:srgbClr val="002060"/>
                </a:solidFill>
              </a:rPr>
              <a:t>GlobWAVE</a:t>
            </a:r>
            <a:r>
              <a:rPr lang="en-GB" dirty="0" smtClean="0"/>
              <a:t> project by ESA).</a:t>
            </a:r>
            <a:endParaRPr lang="en-US" dirty="0" smtClean="0"/>
          </a:p>
          <a:p>
            <a:pPr marL="179388" indent="-179388" fontAlgn="base">
              <a:spcAft>
                <a:spcPts val="600"/>
              </a:spcAft>
              <a:buFont typeface="Wingdings" pitchFamily="2" charset="2"/>
              <a:buChar char="§"/>
            </a:pPr>
            <a:r>
              <a:rPr lang="en-US" dirty="0" smtClean="0"/>
              <a:t>Skill of the </a:t>
            </a:r>
            <a:r>
              <a:rPr lang="en-US" dirty="0" smtClean="0"/>
              <a:t>satellite altimeters </a:t>
            </a:r>
            <a:r>
              <a:rPr lang="en-US" dirty="0" smtClean="0"/>
              <a:t>to correctly represent the wave climatology of the </a:t>
            </a:r>
            <a:r>
              <a:rPr lang="en-US" dirty="0" err="1" smtClean="0"/>
              <a:t>Ligurian</a:t>
            </a:r>
            <a:r>
              <a:rPr lang="en-US" dirty="0" smtClean="0"/>
              <a:t> Sea.</a:t>
            </a:r>
          </a:p>
        </p:txBody>
      </p:sp>
      <p:grpSp>
        <p:nvGrpSpPr>
          <p:cNvPr id="14" name="Gruppo 10"/>
          <p:cNvGrpSpPr>
            <a:grpSpLocks noChangeAspect="1"/>
          </p:cNvGrpSpPr>
          <p:nvPr/>
        </p:nvGrpSpPr>
        <p:grpSpPr>
          <a:xfrm>
            <a:off x="5459485" y="2928934"/>
            <a:ext cx="3470233" cy="2594146"/>
            <a:chOff x="4795508" y="720000"/>
            <a:chExt cx="4320000" cy="3229385"/>
          </a:xfrm>
        </p:grpSpPr>
        <p:pic>
          <p:nvPicPr>
            <p:cNvPr id="15" name="Immagine 8" descr="swath_totale_sara"/>
            <p:cNvPicPr>
              <a:picLocks noChangeAspect="1" noChangeArrowheads="1"/>
            </p:cNvPicPr>
            <p:nvPr/>
          </p:nvPicPr>
          <p:blipFill>
            <a:blip r:embed="rId7" cstate="print"/>
            <a:srcRect l="3460" t="6129" r="4850" b="2582"/>
            <a:stretch>
              <a:fillRect/>
            </a:stretch>
          </p:blipFill>
          <p:spPr bwMode="auto">
            <a:xfrm>
              <a:off x="4795508" y="720000"/>
              <a:ext cx="4320000" cy="3229385"/>
            </a:xfrm>
            <a:prstGeom prst="rect">
              <a:avLst/>
            </a:prstGeom>
            <a:ln>
              <a:noFill/>
            </a:ln>
            <a:effectLst>
              <a:outerShdw blurRad="292100" dist="139700" dir="2700000" algn="tl" rotWithShape="0">
                <a:srgbClr val="333333">
                  <a:alpha val="65000"/>
                </a:srgbClr>
              </a:outerShdw>
            </a:effectLst>
          </p:spPr>
        </p:pic>
        <p:sp>
          <p:nvSpPr>
            <p:cNvPr id="18" name="Rectangle 2"/>
            <p:cNvSpPr>
              <a:spLocks noChangeArrowheads="1"/>
            </p:cNvSpPr>
            <p:nvPr/>
          </p:nvSpPr>
          <p:spPr bwMode="auto">
            <a:xfrm>
              <a:off x="7781539" y="1679274"/>
              <a:ext cx="621678" cy="85971"/>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it-IT"/>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descr="C:\Users\Sara\Desktop\DATI x ARTICOLO ONDE\distri_sat_ODAS.png"/>
          <p:cNvPicPr>
            <a:picLocks noChangeAspect="1"/>
          </p:cNvPicPr>
          <p:nvPr/>
        </p:nvPicPr>
        <p:blipFill>
          <a:blip r:embed="rId3" cstate="print"/>
          <a:srcRect/>
          <a:stretch>
            <a:fillRect/>
          </a:stretch>
        </p:blipFill>
        <p:spPr bwMode="auto">
          <a:xfrm>
            <a:off x="813364" y="784818"/>
            <a:ext cx="4687330" cy="5880651"/>
          </a:xfrm>
          <a:prstGeom prst="rect">
            <a:avLst/>
          </a:prstGeom>
          <a:ln>
            <a:noFill/>
          </a:ln>
          <a:effectLst>
            <a:outerShdw blurRad="292100" dist="139700" dir="2700000" algn="tl" rotWithShape="0">
              <a:srgbClr val="333333">
                <a:alpha val="65000"/>
              </a:srgbClr>
            </a:outerShdw>
          </a:effectLst>
        </p:spPr>
      </p:pic>
      <p:sp>
        <p:nvSpPr>
          <p:cNvPr id="109571"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109572" name="Rectangle 4"/>
          <p:cNvSpPr>
            <a:spLocks noChangeArrowheads="1"/>
          </p:cNvSpPr>
          <p:nvPr/>
        </p:nvSpPr>
        <p:spPr bwMode="auto">
          <a:xfrm>
            <a:off x="0" y="533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9" name="Picture 5"/>
          <p:cNvPicPr>
            <a:picLocks/>
          </p:cNvPicPr>
          <p:nvPr/>
        </p:nvPicPr>
        <p:blipFill>
          <a:blip r:embed="rId4" cstate="email">
            <a:extLst>
              <a:ext uri="{28A0092B-C50C-407E-A947-70E740481C1C}">
                <a14:useLocalDpi xmlns:a14="http://schemas.microsoft.com/office/drawing/2010/main" xmlns=""/>
              </a:ext>
            </a:extLst>
          </a:blip>
          <a:srcRect l="63191" t="3558" b="14583"/>
          <a:stretch>
            <a:fillRect/>
          </a:stretch>
        </p:blipFill>
        <p:spPr>
          <a:xfrm>
            <a:off x="0" y="-1"/>
            <a:ext cx="648000" cy="6840000"/>
          </a:xfrm>
          <a:prstGeom prst="rect">
            <a:avLst/>
          </a:prstGeom>
        </p:spPr>
      </p:pic>
      <p:sp>
        <p:nvSpPr>
          <p:cNvPr id="109577" name="Rectangle 9"/>
          <p:cNvSpPr>
            <a:spLocks noChangeArrowheads="1"/>
          </p:cNvSpPr>
          <p:nvPr/>
        </p:nvSpPr>
        <p:spPr bwMode="auto">
          <a:xfrm>
            <a:off x="0" y="2933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CasellaDiTesto 12"/>
          <p:cNvSpPr txBox="1"/>
          <p:nvPr/>
        </p:nvSpPr>
        <p:spPr>
          <a:xfrm>
            <a:off x="5760001" y="1214422"/>
            <a:ext cx="3204610" cy="5078313"/>
          </a:xfrm>
          <a:prstGeom prst="rect">
            <a:avLst/>
          </a:prstGeom>
          <a:noFill/>
        </p:spPr>
        <p:txBody>
          <a:bodyPr wrap="square" rtlCol="0">
            <a:spAutoFit/>
          </a:bodyPr>
          <a:lstStyle/>
          <a:p>
            <a:pPr lvl="0"/>
            <a:r>
              <a:rPr lang="en-US" sz="1600" dirty="0" smtClean="0">
                <a:solidFill>
                  <a:srgbClr val="000000"/>
                </a:solidFill>
                <a:ea typeface="Times New Roman" pitchFamily="18" charset="0"/>
                <a:cs typeface="Arial" pitchFamily="34" charset="0"/>
              </a:rPr>
              <a:t>W1M3A data from 2000 up to 2011</a:t>
            </a:r>
          </a:p>
          <a:p>
            <a:pPr lvl="0"/>
            <a:r>
              <a:rPr lang="en-US" sz="1600" dirty="0" smtClean="0">
                <a:solidFill>
                  <a:srgbClr val="000000"/>
                </a:solidFill>
                <a:ea typeface="Times New Roman" pitchFamily="18" charset="0"/>
                <a:cs typeface="Arial" pitchFamily="34" charset="0"/>
              </a:rPr>
              <a:t>Buoy samples: </a:t>
            </a:r>
            <a:r>
              <a:rPr lang="en-GB" sz="1600" dirty="0" smtClean="0"/>
              <a:t>24924</a:t>
            </a:r>
          </a:p>
          <a:p>
            <a:pPr lvl="0"/>
            <a:r>
              <a:rPr lang="en-GB" sz="1600" dirty="0" smtClean="0"/>
              <a:t>Satellite samples: 718</a:t>
            </a:r>
          </a:p>
          <a:p>
            <a:pPr lvl="0"/>
            <a:endParaRPr lang="en-GB" sz="1600" dirty="0" smtClean="0"/>
          </a:p>
          <a:p>
            <a:r>
              <a:rPr lang="en-GB" sz="1600" dirty="0" smtClean="0"/>
              <a:t>The best fit of the two distributions is achieved considering satellites swaths within 40 Km from the buoy.</a:t>
            </a:r>
          </a:p>
          <a:p>
            <a:endParaRPr lang="it-IT" sz="1600" dirty="0" smtClean="0"/>
          </a:p>
          <a:p>
            <a:r>
              <a:rPr lang="en-GB" sz="1600" dirty="0" smtClean="0"/>
              <a:t>The satellite SWH distribution shows an </a:t>
            </a:r>
            <a:r>
              <a:rPr lang="en-GB" b="1" dirty="0" smtClean="0">
                <a:solidFill>
                  <a:srgbClr val="002060"/>
                </a:solidFill>
              </a:rPr>
              <a:t>elevate percentage of high waves </a:t>
            </a:r>
            <a:r>
              <a:rPr lang="en-GB" sz="1600" dirty="0" smtClean="0"/>
              <a:t>with respect to the measured one and an unusual frequency of rough sea for the basin.</a:t>
            </a:r>
          </a:p>
          <a:p>
            <a:endParaRPr lang="en-GB" sz="1600" dirty="0" smtClean="0"/>
          </a:p>
          <a:p>
            <a:r>
              <a:rPr lang="en-GB" sz="1600" dirty="0" smtClean="0"/>
              <a:t>The distribution corresponding to the raw average satellite estimates shows a better agreement with the in-situ observations with respect to the corrected satellite data.</a:t>
            </a:r>
            <a:endParaRPr lang="en-US" sz="1600" dirty="0" smtClean="0">
              <a:solidFill>
                <a:srgbClr val="000000"/>
              </a:solidFill>
              <a:ea typeface="Times New Roman" pitchFamily="18" charset="0"/>
              <a:cs typeface="Arial" pitchFamily="34" charset="0"/>
            </a:endParaRPr>
          </a:p>
        </p:txBody>
      </p:sp>
      <p:sp>
        <p:nvSpPr>
          <p:cNvPr id="8" name="Rettangolo 7"/>
          <p:cNvSpPr/>
          <p:nvPr/>
        </p:nvSpPr>
        <p:spPr>
          <a:xfrm>
            <a:off x="612000" y="180000"/>
            <a:ext cx="8561292" cy="523220"/>
          </a:xfrm>
          <a:prstGeom prst="rect">
            <a:avLst/>
          </a:prstGeom>
        </p:spPr>
        <p:txBody>
          <a:bodyPr wrap="square">
            <a:spAutoFit/>
          </a:bodyPr>
          <a:lstStyle/>
          <a:p>
            <a:r>
              <a:rPr lang="en-US" sz="2800" b="1" dirty="0" smtClean="0">
                <a:solidFill>
                  <a:srgbClr val="002060"/>
                </a:solidFill>
                <a:effectLst>
                  <a:outerShdw blurRad="38100" dist="38100" dir="2700000" algn="tl">
                    <a:srgbClr val="000000">
                      <a:alpha val="43137"/>
                    </a:srgbClr>
                  </a:outerShdw>
                </a:effectLst>
                <a:cs typeface="Times New Roman" pitchFamily="18" charset="0"/>
              </a:rPr>
              <a:t>Model vs. Data Comparison for Wave Height</a:t>
            </a:r>
            <a:endParaRPr lang="en-US" sz="2800" b="1" dirty="0">
              <a:solidFill>
                <a:srgbClr val="002060"/>
              </a:solidFill>
              <a:effectLst>
                <a:outerShdw blurRad="38100" dist="38100" dir="2700000" algn="tl">
                  <a:srgbClr val="000000">
                    <a:alpha val="43137"/>
                  </a:srgbClr>
                </a:outerShdw>
              </a:effectLst>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1"/>
          <p:cNvSpPr>
            <a:spLocks noChangeArrowheads="1"/>
          </p:cNvSpPr>
          <p:nvPr/>
        </p:nvSpPr>
        <p:spPr bwMode="auto">
          <a:xfrm>
            <a:off x="611998" y="900000"/>
            <a:ext cx="6588000" cy="4016484"/>
          </a:xfrm>
          <a:prstGeom prst="rect">
            <a:avLst/>
          </a:prstGeom>
          <a:noFill/>
          <a:ln w="9525">
            <a:noFill/>
            <a:miter lim="800000"/>
            <a:headEnd/>
            <a:tailEnd/>
          </a:ln>
          <a:effectLst/>
        </p:spPr>
        <p:txBody>
          <a:bodyPr wrap="square">
            <a:spAutoFit/>
          </a:bodyPr>
          <a:lstStyle/>
          <a:p>
            <a:pPr>
              <a:spcAft>
                <a:spcPts val="600"/>
              </a:spcAft>
            </a:pPr>
            <a:r>
              <a:rPr lang="en-GB" sz="1600" dirty="0" smtClean="0">
                <a:cs typeface="Times New Roman" pitchFamily="18" charset="0"/>
              </a:rPr>
              <a:t>The </a:t>
            </a:r>
            <a:r>
              <a:rPr lang="en-GB" sz="1600" dirty="0" err="1" smtClean="0">
                <a:cs typeface="Times New Roman" pitchFamily="18" charset="0"/>
              </a:rPr>
              <a:t>Ligurian</a:t>
            </a:r>
            <a:r>
              <a:rPr lang="en-GB" sz="1600" dirty="0" smtClean="0">
                <a:cs typeface="Times New Roman" pitchFamily="18" charset="0"/>
              </a:rPr>
              <a:t> sea hosts the Cetaceans Sanctuary protected area which is characterized by a high productivity and a very complex and rich ecosystem.</a:t>
            </a:r>
          </a:p>
          <a:p>
            <a:pPr marL="1790700">
              <a:spcAft>
                <a:spcPts val="600"/>
              </a:spcAft>
            </a:pPr>
            <a:endParaRPr lang="en-GB" sz="1600" dirty="0" smtClean="0">
              <a:cs typeface="Times New Roman" pitchFamily="18" charset="0"/>
            </a:endParaRPr>
          </a:p>
          <a:p>
            <a:pPr marL="1790700">
              <a:spcAft>
                <a:spcPts val="600"/>
              </a:spcAft>
            </a:pPr>
            <a:endParaRPr lang="en-GB" sz="1600" dirty="0" smtClean="0">
              <a:cs typeface="Times New Roman" pitchFamily="18" charset="0"/>
            </a:endParaRPr>
          </a:p>
          <a:p>
            <a:pPr marL="1790700">
              <a:spcAft>
                <a:spcPts val="600"/>
              </a:spcAft>
            </a:pPr>
            <a:r>
              <a:rPr lang="en-GB" sz="1600" dirty="0" smtClean="0">
                <a:cs typeface="Times New Roman" pitchFamily="18" charset="0"/>
              </a:rPr>
              <a:t>Acoustic backscatter profiles offer </a:t>
            </a:r>
            <a:r>
              <a:rPr lang="en-US" sz="1600" dirty="0" smtClean="0">
                <a:cs typeface="Times New Roman" pitchFamily="18" charset="0"/>
              </a:rPr>
              <a:t>the opportunity to study the </a:t>
            </a:r>
            <a:r>
              <a:rPr lang="en-US" b="1" dirty="0" smtClean="0">
                <a:solidFill>
                  <a:srgbClr val="002060"/>
                </a:solidFill>
                <a:cs typeface="Times New Roman" pitchFamily="18" charset="0"/>
              </a:rPr>
              <a:t>zooplankton distribution and its variability on different temporal and spatial scales</a:t>
            </a:r>
            <a:r>
              <a:rPr lang="en-US" sz="1600" dirty="0" smtClean="0">
                <a:cs typeface="Times New Roman" pitchFamily="18" charset="0"/>
              </a:rPr>
              <a:t>.</a:t>
            </a:r>
          </a:p>
          <a:p>
            <a:pPr marL="1790700">
              <a:spcAft>
                <a:spcPts val="600"/>
              </a:spcAft>
            </a:pPr>
            <a:endParaRPr lang="en-US" sz="1600" dirty="0" smtClean="0">
              <a:cs typeface="Times New Roman" pitchFamily="18" charset="0"/>
            </a:endParaRPr>
          </a:p>
          <a:p>
            <a:pPr marL="1790700">
              <a:spcAft>
                <a:spcPts val="600"/>
              </a:spcAft>
            </a:pPr>
            <a:r>
              <a:rPr lang="en-US" sz="1600" dirty="0" smtClean="0">
                <a:cs typeface="Times New Roman" pitchFamily="18" charset="0"/>
              </a:rPr>
              <a:t>Three years of observations (09/2003 – 02/2006) of echo intensities and vertical velocities, obtained from an ADCP deployed in the subsurface mooring close to the buoy, were analyzed in terms of variations in the zooplankton distribution.</a:t>
            </a:r>
          </a:p>
        </p:txBody>
      </p:sp>
      <p:sp>
        <p:nvSpPr>
          <p:cNvPr id="23" name="Rettangolo 22"/>
          <p:cNvSpPr/>
          <p:nvPr/>
        </p:nvSpPr>
        <p:spPr>
          <a:xfrm>
            <a:off x="612000" y="180001"/>
            <a:ext cx="8561292" cy="523220"/>
          </a:xfrm>
          <a:prstGeom prst="rect">
            <a:avLst/>
          </a:prstGeom>
        </p:spPr>
        <p:txBody>
          <a:bodyPr wrap="square">
            <a:spAutoFit/>
          </a:bodyPr>
          <a:lstStyle/>
          <a:p>
            <a:r>
              <a:rPr lang="en-US" sz="2800" b="1" dirty="0" smtClean="0">
                <a:solidFill>
                  <a:srgbClr val="002060"/>
                </a:solidFill>
                <a:effectLst>
                  <a:outerShdw blurRad="38100" dist="38100" dir="2700000" algn="tl">
                    <a:srgbClr val="000000">
                      <a:alpha val="43137"/>
                    </a:srgbClr>
                  </a:outerShdw>
                </a:effectLst>
                <a:cs typeface="Times New Roman" pitchFamily="18" charset="0"/>
              </a:rPr>
              <a:t>Biological Monitoring - </a:t>
            </a:r>
            <a:r>
              <a:rPr lang="en-US" sz="1600" b="1" dirty="0" smtClean="0">
                <a:solidFill>
                  <a:srgbClr val="002060"/>
                </a:solidFill>
                <a:effectLst>
                  <a:outerShdw blurRad="38100" dist="38100" dir="2700000" algn="tl">
                    <a:srgbClr val="000000">
                      <a:alpha val="43137"/>
                    </a:srgbClr>
                  </a:outerShdw>
                </a:effectLst>
                <a:cs typeface="Times New Roman" pitchFamily="18" charset="0"/>
              </a:rPr>
              <a:t>How to Exploit Ancillary ADCP Data</a:t>
            </a:r>
          </a:p>
        </p:txBody>
      </p:sp>
      <p:pic>
        <p:nvPicPr>
          <p:cNvPr id="24" name="Picture 5"/>
          <p:cNvPicPr>
            <a:picLocks/>
          </p:cNvPicPr>
          <p:nvPr/>
        </p:nvPicPr>
        <p:blipFill>
          <a:blip r:embed="rId3" cstate="email">
            <a:extLst>
              <a:ext uri="{28A0092B-C50C-407E-A947-70E740481C1C}">
                <a14:useLocalDpi xmlns:a14="http://schemas.microsoft.com/office/drawing/2010/main" xmlns=""/>
              </a:ext>
            </a:extLst>
          </a:blip>
          <a:srcRect l="63191" t="3558" b="14583"/>
          <a:stretch>
            <a:fillRect/>
          </a:stretch>
        </p:blipFill>
        <p:spPr>
          <a:xfrm>
            <a:off x="0" y="-1"/>
            <a:ext cx="648000" cy="6840000"/>
          </a:xfrm>
          <a:prstGeom prst="rect">
            <a:avLst/>
          </a:prstGeom>
        </p:spPr>
      </p:pic>
      <p:pic>
        <p:nvPicPr>
          <p:cNvPr id="99330" name="Picture 2" descr="F:\ODAS MULTIMEDIA\Foto W1-M3A\Foto OI1 2007\Missione Thetis 8-9 maggio 2007\foto sub\Caprelle.jpg"/>
          <p:cNvPicPr>
            <a:picLocks noChangeArrowheads="1"/>
          </p:cNvPicPr>
          <p:nvPr/>
        </p:nvPicPr>
        <p:blipFill>
          <a:blip r:embed="rId4" cstate="print">
            <a:lum contrast="20000"/>
          </a:blip>
          <a:srcRect/>
          <a:stretch>
            <a:fillRect/>
          </a:stretch>
        </p:blipFill>
        <p:spPr bwMode="auto">
          <a:xfrm rot="5400000">
            <a:off x="7596630" y="-99450"/>
            <a:ext cx="1224000" cy="1800000"/>
          </a:xfrm>
          <a:prstGeom prst="rect">
            <a:avLst/>
          </a:prstGeom>
          <a:ln>
            <a:noFill/>
          </a:ln>
          <a:effectLst>
            <a:outerShdw blurRad="292100" dist="139700" dir="2700000" algn="tl" rotWithShape="0">
              <a:srgbClr val="333333">
                <a:alpha val="65000"/>
              </a:srgbClr>
            </a:outerShdw>
          </a:effectLst>
        </p:spPr>
      </p:pic>
      <p:pic>
        <p:nvPicPr>
          <p:cNvPr id="99331" name="Picture 3" descr="F:\ODAS MULTIMEDIA\Foto W1-M3A\Foto OI1 2007\Missione Thetis 8-9 maggio 2007\foto sub\Cnida 8.jpg"/>
          <p:cNvPicPr>
            <a:picLocks noChangeArrowheads="1"/>
          </p:cNvPicPr>
          <p:nvPr/>
        </p:nvPicPr>
        <p:blipFill>
          <a:blip r:embed="rId5" cstate="print">
            <a:lum contrast="20000"/>
          </a:blip>
          <a:srcRect t="27696" b="6865"/>
          <a:stretch>
            <a:fillRect/>
          </a:stretch>
        </p:blipFill>
        <p:spPr bwMode="auto">
          <a:xfrm>
            <a:off x="7308630" y="1520735"/>
            <a:ext cx="1800000" cy="1224000"/>
          </a:xfrm>
          <a:prstGeom prst="rect">
            <a:avLst/>
          </a:prstGeom>
          <a:ln>
            <a:noFill/>
          </a:ln>
          <a:effectLst>
            <a:outerShdw blurRad="292100" dist="139700" dir="2700000" algn="tl" rotWithShape="0">
              <a:srgbClr val="333333">
                <a:alpha val="65000"/>
              </a:srgbClr>
            </a:outerShdw>
          </a:effectLst>
        </p:spPr>
      </p:pic>
      <p:pic>
        <p:nvPicPr>
          <p:cNvPr id="99332" name="Picture 4" descr="F:\ODAS MULTIMEDIA\Foto W1-M3A\Foto OI1 2007\Missione Thetis 8-9 maggio 2007\foto sub\Medusa 1.jpg"/>
          <p:cNvPicPr>
            <a:picLocks noChangeAspect="1" noChangeArrowheads="1"/>
          </p:cNvPicPr>
          <p:nvPr/>
        </p:nvPicPr>
        <p:blipFill>
          <a:blip r:embed="rId6" cstate="print">
            <a:lum contrast="20000"/>
          </a:blip>
          <a:srcRect t="13417" b="10555"/>
          <a:stretch>
            <a:fillRect/>
          </a:stretch>
        </p:blipFill>
        <p:spPr bwMode="auto">
          <a:xfrm>
            <a:off x="7308630" y="4185105"/>
            <a:ext cx="1800000" cy="1224170"/>
          </a:xfrm>
          <a:prstGeom prst="rect">
            <a:avLst/>
          </a:prstGeom>
          <a:ln>
            <a:noFill/>
          </a:ln>
          <a:effectLst>
            <a:outerShdw blurRad="292100" dist="139700" dir="2700000" algn="tl" rotWithShape="0">
              <a:srgbClr val="333333">
                <a:alpha val="65000"/>
              </a:srgbClr>
            </a:outerShdw>
          </a:effectLst>
        </p:spPr>
      </p:pic>
      <p:pic>
        <p:nvPicPr>
          <p:cNvPr id="99333" name="Picture 5" descr="F:\ODAS MULTIMEDIA\Foto W1-M3A\Foto OI1 2007\Missione Thetis 8-9 maggio 2007\foto sub\fondo boa.jpg"/>
          <p:cNvPicPr>
            <a:picLocks noChangeArrowheads="1"/>
          </p:cNvPicPr>
          <p:nvPr/>
        </p:nvPicPr>
        <p:blipFill>
          <a:blip r:embed="rId7" cstate="print">
            <a:lum contrast="20000"/>
          </a:blip>
          <a:srcRect/>
          <a:stretch>
            <a:fillRect/>
          </a:stretch>
        </p:blipFill>
        <p:spPr bwMode="auto">
          <a:xfrm>
            <a:off x="7308630" y="5517460"/>
            <a:ext cx="1800000" cy="1224000"/>
          </a:xfrm>
          <a:prstGeom prst="rect">
            <a:avLst/>
          </a:prstGeom>
          <a:ln>
            <a:noFill/>
          </a:ln>
          <a:effectLst>
            <a:outerShdw blurRad="292100" dist="139700" dir="2700000" algn="tl" rotWithShape="0">
              <a:srgbClr val="333333">
                <a:alpha val="65000"/>
              </a:srgbClr>
            </a:outerShdw>
          </a:effectLst>
        </p:spPr>
      </p:pic>
      <p:pic>
        <p:nvPicPr>
          <p:cNvPr id="99334" name="Picture 6" descr="F:\ODAS MULTIMEDIA\Foto W1-M3A\Foto OI1 2007\Missione Thetis 8-9 maggio 2007\foto sub\ricciola di fondo.jpg"/>
          <p:cNvPicPr>
            <a:picLocks noChangeArrowheads="1"/>
          </p:cNvPicPr>
          <p:nvPr/>
        </p:nvPicPr>
        <p:blipFill>
          <a:blip r:embed="rId8" cstate="print">
            <a:lum bright="30000" contrast="20000"/>
          </a:blip>
          <a:srcRect/>
          <a:stretch>
            <a:fillRect/>
          </a:stretch>
        </p:blipFill>
        <p:spPr bwMode="auto">
          <a:xfrm>
            <a:off x="7308630" y="2852920"/>
            <a:ext cx="1800000" cy="1224000"/>
          </a:xfrm>
          <a:prstGeom prst="rect">
            <a:avLst/>
          </a:prstGeom>
          <a:ln>
            <a:noFill/>
          </a:ln>
          <a:effectLst>
            <a:outerShdw blurRad="292100" dist="139700" dir="2700000" algn="tl" rotWithShape="0">
              <a:srgbClr val="333333">
                <a:alpha val="65000"/>
              </a:srgbClr>
            </a:outerShdw>
          </a:effectLst>
        </p:spPr>
      </p:pic>
      <p:pic>
        <p:nvPicPr>
          <p:cNvPr id="98306" name="Picture 2"/>
          <p:cNvPicPr>
            <a:picLocks noChangeAspect="1" noChangeArrowheads="1"/>
          </p:cNvPicPr>
          <p:nvPr/>
        </p:nvPicPr>
        <p:blipFill>
          <a:blip r:embed="rId9" cstate="print"/>
          <a:srcRect/>
          <a:stretch>
            <a:fillRect/>
          </a:stretch>
        </p:blipFill>
        <p:spPr bwMode="auto">
          <a:xfrm>
            <a:off x="642910" y="2143116"/>
            <a:ext cx="1620000" cy="278609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5"/>
          <p:cNvPicPr>
            <a:picLocks/>
          </p:cNvPicPr>
          <p:nvPr/>
        </p:nvPicPr>
        <p:blipFill>
          <a:blip r:embed="rId3" cstate="email">
            <a:extLst>
              <a:ext uri="{28A0092B-C50C-407E-A947-70E740481C1C}">
                <a14:useLocalDpi xmlns:a14="http://schemas.microsoft.com/office/drawing/2010/main" xmlns=""/>
              </a:ext>
            </a:extLst>
          </a:blip>
          <a:srcRect l="63191" t="3558" b="14583"/>
          <a:stretch>
            <a:fillRect/>
          </a:stretch>
        </p:blipFill>
        <p:spPr>
          <a:xfrm>
            <a:off x="0" y="-1"/>
            <a:ext cx="648000" cy="6840000"/>
          </a:xfrm>
          <a:prstGeom prst="rect">
            <a:avLst/>
          </a:prstGeom>
        </p:spPr>
      </p:pic>
      <p:sp>
        <p:nvSpPr>
          <p:cNvPr id="18" name="CasellaDiTesto 17"/>
          <p:cNvSpPr txBox="1"/>
          <p:nvPr/>
        </p:nvSpPr>
        <p:spPr>
          <a:xfrm>
            <a:off x="4572000" y="4614644"/>
            <a:ext cx="4500000" cy="1600438"/>
          </a:xfrm>
          <a:prstGeom prst="rect">
            <a:avLst/>
          </a:prstGeom>
          <a:noFill/>
        </p:spPr>
        <p:txBody>
          <a:bodyPr wrap="square" rtlCol="0">
            <a:spAutoFit/>
          </a:bodyPr>
          <a:lstStyle/>
          <a:p>
            <a:r>
              <a:rPr lang="en-US" b="1" dirty="0" smtClean="0">
                <a:solidFill>
                  <a:srgbClr val="002060"/>
                </a:solidFill>
              </a:rPr>
              <a:t>Zooplankton dynamic </a:t>
            </a:r>
            <a:r>
              <a:rPr lang="en-US" sz="1600" dirty="0" smtClean="0"/>
              <a:t>is characterized by late winter and summer blooms which are preceded by </a:t>
            </a:r>
            <a:r>
              <a:rPr lang="en-US" sz="1600" dirty="0" err="1" smtClean="0"/>
              <a:t>phytoplanktonic</a:t>
            </a:r>
            <a:r>
              <a:rPr lang="en-US" sz="1600" dirty="0" smtClean="0"/>
              <a:t> blooms related to environmental factors including stratification.</a:t>
            </a:r>
          </a:p>
          <a:p>
            <a:r>
              <a:rPr lang="en-US" sz="1600" dirty="0" smtClean="0"/>
              <a:t>In Northwestern Mediterranean Sea, the late winter bloom is usually delayed to spring.</a:t>
            </a:r>
          </a:p>
        </p:txBody>
      </p:sp>
      <p:pic>
        <p:nvPicPr>
          <p:cNvPr id="11" name="Picture 4"/>
          <p:cNvPicPr>
            <a:picLocks noChangeAspect="1" noChangeArrowheads="1"/>
          </p:cNvPicPr>
          <p:nvPr/>
        </p:nvPicPr>
        <p:blipFill>
          <a:blip r:embed="rId4" cstate="print"/>
          <a:srcRect l="24494" t="56972" r="29008" b="20699"/>
          <a:stretch>
            <a:fillRect/>
          </a:stretch>
        </p:blipFill>
        <p:spPr bwMode="auto">
          <a:xfrm>
            <a:off x="936131" y="991975"/>
            <a:ext cx="3347829" cy="864120"/>
          </a:xfrm>
          <a:prstGeom prst="rect">
            <a:avLst/>
          </a:prstGeom>
          <a:noFill/>
          <a:ln w="9525">
            <a:noFill/>
            <a:miter lim="800000"/>
            <a:headEnd/>
            <a:tailEnd/>
          </a:ln>
        </p:spPr>
      </p:pic>
      <p:grpSp>
        <p:nvGrpSpPr>
          <p:cNvPr id="21" name="Gruppo 20"/>
          <p:cNvGrpSpPr/>
          <p:nvPr/>
        </p:nvGrpSpPr>
        <p:grpSpPr>
          <a:xfrm>
            <a:off x="612000" y="2113216"/>
            <a:ext cx="3960000" cy="2184001"/>
            <a:chOff x="612000" y="1556740"/>
            <a:chExt cx="3960000" cy="2184001"/>
          </a:xfrm>
        </p:grpSpPr>
        <p:pic>
          <p:nvPicPr>
            <p:cNvPr id="26" name="Gráfico 1"/>
            <p:cNvPicPr>
              <a:picLocks noChangeArrowheads="1"/>
            </p:cNvPicPr>
            <p:nvPr/>
          </p:nvPicPr>
          <p:blipFill>
            <a:blip r:embed="rId5" cstate="print"/>
            <a:srcRect l="1272" b="1756"/>
            <a:stretch>
              <a:fillRect/>
            </a:stretch>
          </p:blipFill>
          <p:spPr bwMode="auto">
            <a:xfrm>
              <a:off x="612000" y="1556740"/>
              <a:ext cx="3960000" cy="2184001"/>
            </a:xfrm>
            <a:prstGeom prst="rect">
              <a:avLst/>
            </a:prstGeom>
            <a:solidFill>
              <a:schemeClr val="bg1"/>
            </a:solidFill>
            <a:ln w="9525">
              <a:noFill/>
              <a:miter lim="800000"/>
              <a:headEnd/>
              <a:tailEnd/>
            </a:ln>
          </p:spPr>
        </p:pic>
        <p:cxnSp>
          <p:nvCxnSpPr>
            <p:cNvPr id="13" name="Connettore 2 12"/>
            <p:cNvCxnSpPr/>
            <p:nvPr/>
          </p:nvCxnSpPr>
          <p:spPr>
            <a:xfrm>
              <a:off x="1259540" y="2060810"/>
              <a:ext cx="72010" cy="36005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Connettore 2 13"/>
            <p:cNvCxnSpPr/>
            <p:nvPr/>
          </p:nvCxnSpPr>
          <p:spPr>
            <a:xfrm>
              <a:off x="1835620" y="2348850"/>
              <a:ext cx="72010" cy="36005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Ovale 14"/>
            <p:cNvSpPr/>
            <p:nvPr/>
          </p:nvSpPr>
          <p:spPr>
            <a:xfrm>
              <a:off x="2267680" y="2276840"/>
              <a:ext cx="360050" cy="4320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6" name="Connettore 2 15"/>
            <p:cNvCxnSpPr/>
            <p:nvPr/>
          </p:nvCxnSpPr>
          <p:spPr>
            <a:xfrm flipH="1">
              <a:off x="3563860" y="1628750"/>
              <a:ext cx="216030" cy="28804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Ovale 19"/>
            <p:cNvSpPr/>
            <p:nvPr/>
          </p:nvSpPr>
          <p:spPr>
            <a:xfrm rot="1530373">
              <a:off x="3491850" y="2564880"/>
              <a:ext cx="504070" cy="3600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pic>
        <p:nvPicPr>
          <p:cNvPr id="27" name="Picture 5"/>
          <p:cNvPicPr>
            <a:picLocks noChangeAspect="1" noChangeArrowheads="1"/>
          </p:cNvPicPr>
          <p:nvPr/>
        </p:nvPicPr>
        <p:blipFill>
          <a:blip r:embed="rId6" cstate="print"/>
          <a:srcRect l="2417" r="-1284"/>
          <a:stretch>
            <a:fillRect/>
          </a:stretch>
        </p:blipFill>
        <p:spPr bwMode="auto">
          <a:xfrm>
            <a:off x="4788030" y="613747"/>
            <a:ext cx="3888540" cy="3672509"/>
          </a:xfrm>
          <a:prstGeom prst="rect">
            <a:avLst/>
          </a:prstGeom>
          <a:ln>
            <a:noFill/>
          </a:ln>
          <a:effectLst>
            <a:outerShdw blurRad="292100" dist="139700" dir="2700000" algn="tl" rotWithShape="0">
              <a:srgbClr val="333333">
                <a:alpha val="65000"/>
              </a:srgbClr>
            </a:outerShdw>
          </a:effectLst>
        </p:spPr>
      </p:pic>
      <p:sp>
        <p:nvSpPr>
          <p:cNvPr id="33" name="CasellaDiTesto 32"/>
          <p:cNvSpPr txBox="1"/>
          <p:nvPr/>
        </p:nvSpPr>
        <p:spPr>
          <a:xfrm>
            <a:off x="612000" y="4646551"/>
            <a:ext cx="3960000" cy="1354217"/>
          </a:xfrm>
          <a:prstGeom prst="rect">
            <a:avLst/>
          </a:prstGeom>
          <a:noFill/>
        </p:spPr>
        <p:txBody>
          <a:bodyPr wrap="square" rtlCol="0">
            <a:spAutoFit/>
          </a:bodyPr>
          <a:lstStyle/>
          <a:p>
            <a:r>
              <a:rPr lang="en-US" sz="1600" dirty="0" smtClean="0"/>
              <a:t>Values of </a:t>
            </a:r>
            <a:r>
              <a:rPr lang="en-US" b="1" dirty="0" smtClean="0">
                <a:solidFill>
                  <a:srgbClr val="002060"/>
                </a:solidFill>
              </a:rPr>
              <a:t>net primary production </a:t>
            </a:r>
            <a:r>
              <a:rPr lang="en-US" sz="1600" dirty="0" smtClean="0"/>
              <a:t>estimated from the vertically generalized production model based on MODIS and </a:t>
            </a:r>
            <a:r>
              <a:rPr lang="en-US" sz="1600" dirty="0" err="1" smtClean="0"/>
              <a:t>SeaWIFS</a:t>
            </a:r>
            <a:r>
              <a:rPr lang="en-US" sz="1600" dirty="0" smtClean="0"/>
              <a:t> measurements were used as proxies of surface primary production in the area.</a:t>
            </a:r>
          </a:p>
        </p:txBody>
      </p:sp>
      <p:sp>
        <p:nvSpPr>
          <p:cNvPr id="17" name="Rettangolo 16"/>
          <p:cNvSpPr/>
          <p:nvPr/>
        </p:nvSpPr>
        <p:spPr>
          <a:xfrm>
            <a:off x="612000" y="180001"/>
            <a:ext cx="8561292" cy="523220"/>
          </a:xfrm>
          <a:prstGeom prst="rect">
            <a:avLst/>
          </a:prstGeom>
        </p:spPr>
        <p:txBody>
          <a:bodyPr wrap="square">
            <a:spAutoFit/>
          </a:bodyPr>
          <a:lstStyle/>
          <a:p>
            <a:r>
              <a:rPr lang="en-US" sz="2800" b="1" dirty="0" smtClean="0">
                <a:solidFill>
                  <a:srgbClr val="002060"/>
                </a:solidFill>
                <a:effectLst>
                  <a:outerShdw blurRad="38100" dist="38100" dir="2700000" algn="tl">
                    <a:srgbClr val="000000">
                      <a:alpha val="43137"/>
                    </a:srgbClr>
                  </a:outerShdw>
                </a:effectLst>
                <a:cs typeface="Times New Roman" pitchFamily="18" charset="0"/>
              </a:rPr>
              <a:t>Biological Monitoring </a:t>
            </a:r>
            <a:endParaRPr lang="en-US" sz="1600" b="1" dirty="0" smtClean="0">
              <a:solidFill>
                <a:srgbClr val="002060"/>
              </a:solidFill>
              <a:effectLst>
                <a:outerShdw blurRad="38100" dist="38100" dir="2700000" algn="tl">
                  <a:srgbClr val="000000">
                    <a:alpha val="43137"/>
                  </a:srgbClr>
                </a:outerShdw>
              </a:effectLst>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
          <p:cNvPicPr>
            <a:picLocks noChangeArrowheads="1"/>
          </p:cNvPicPr>
          <p:nvPr/>
        </p:nvPicPr>
        <p:blipFill>
          <a:blip r:embed="rId3" cstate="print"/>
          <a:srcRect/>
          <a:stretch>
            <a:fillRect/>
          </a:stretch>
        </p:blipFill>
        <p:spPr bwMode="auto">
          <a:xfrm>
            <a:off x="928663" y="2357430"/>
            <a:ext cx="7429552" cy="4267141"/>
          </a:xfrm>
          <a:prstGeom prst="rect">
            <a:avLst/>
          </a:prstGeom>
          <a:ln>
            <a:noFill/>
          </a:ln>
          <a:effectLst>
            <a:outerShdw blurRad="292100" dist="139700" dir="2700000" algn="tl" rotWithShape="0">
              <a:srgbClr val="333333">
                <a:alpha val="65000"/>
              </a:srgbClr>
            </a:outerShdw>
          </a:effectLst>
        </p:spPr>
      </p:pic>
      <p:pic>
        <p:nvPicPr>
          <p:cNvPr id="24" name="Picture 5"/>
          <p:cNvPicPr>
            <a:picLocks/>
          </p:cNvPicPr>
          <p:nvPr/>
        </p:nvPicPr>
        <p:blipFill>
          <a:blip r:embed="rId4" cstate="email">
            <a:extLst>
              <a:ext uri="{28A0092B-C50C-407E-A947-70E740481C1C}">
                <a14:useLocalDpi xmlns:a14="http://schemas.microsoft.com/office/drawing/2010/main" xmlns=""/>
              </a:ext>
            </a:extLst>
          </a:blip>
          <a:srcRect l="63191" t="3558" b="14583"/>
          <a:stretch>
            <a:fillRect/>
          </a:stretch>
        </p:blipFill>
        <p:spPr>
          <a:xfrm>
            <a:off x="0" y="-1"/>
            <a:ext cx="648000" cy="6840000"/>
          </a:xfrm>
          <a:prstGeom prst="rect">
            <a:avLst/>
          </a:prstGeom>
        </p:spPr>
      </p:pic>
      <p:sp>
        <p:nvSpPr>
          <p:cNvPr id="18" name="CasellaDiTesto 17"/>
          <p:cNvSpPr txBox="1"/>
          <p:nvPr/>
        </p:nvSpPr>
        <p:spPr>
          <a:xfrm>
            <a:off x="612000" y="824053"/>
            <a:ext cx="8460000" cy="1461939"/>
          </a:xfrm>
          <a:prstGeom prst="rect">
            <a:avLst/>
          </a:prstGeom>
          <a:noFill/>
        </p:spPr>
        <p:txBody>
          <a:bodyPr wrap="square" rtlCol="0">
            <a:spAutoFit/>
          </a:bodyPr>
          <a:lstStyle/>
          <a:p>
            <a:pPr>
              <a:spcAft>
                <a:spcPts val="600"/>
              </a:spcAft>
            </a:pPr>
            <a:r>
              <a:rPr lang="en-US" sz="1600" dirty="0" smtClean="0">
                <a:cs typeface="Times New Roman" pitchFamily="18" charset="0"/>
              </a:rPr>
              <a:t>The marked daily cycle reveals the </a:t>
            </a:r>
            <a:r>
              <a:rPr lang="en-US" b="1" dirty="0" err="1" smtClean="0">
                <a:solidFill>
                  <a:srgbClr val="002060"/>
                </a:solidFill>
                <a:cs typeface="Times New Roman" pitchFamily="18" charset="0"/>
              </a:rPr>
              <a:t>diel</a:t>
            </a:r>
            <a:r>
              <a:rPr lang="en-US" b="1" dirty="0" smtClean="0">
                <a:solidFill>
                  <a:srgbClr val="002060"/>
                </a:solidFill>
                <a:cs typeface="Times New Roman" pitchFamily="18" charset="0"/>
              </a:rPr>
              <a:t> vertical migration (DVM) </a:t>
            </a:r>
            <a:r>
              <a:rPr lang="en-US" sz="1600" dirty="0" smtClean="0">
                <a:cs typeface="Times New Roman" pitchFamily="18" charset="0"/>
              </a:rPr>
              <a:t>performed by several species of zooplankton population.</a:t>
            </a:r>
          </a:p>
          <a:p>
            <a:pPr>
              <a:spcAft>
                <a:spcPts val="600"/>
              </a:spcAft>
            </a:pPr>
            <a:r>
              <a:rPr lang="en-US" sz="1600" dirty="0" smtClean="0">
                <a:cs typeface="Times New Roman" pitchFamily="18" charset="0"/>
              </a:rPr>
              <a:t>The dominant vertical movement involving a 24 h cycle in the three analyzed periods is the </a:t>
            </a:r>
            <a:r>
              <a:rPr lang="en-US" b="1" dirty="0" smtClean="0">
                <a:solidFill>
                  <a:srgbClr val="002060"/>
                </a:solidFill>
                <a:cs typeface="Times New Roman" pitchFamily="18" charset="0"/>
              </a:rPr>
              <a:t>nocturnal (or normal) pattern </a:t>
            </a:r>
            <a:r>
              <a:rPr lang="en-US" sz="1600" dirty="0" smtClean="0">
                <a:cs typeface="Times New Roman" pitchFamily="18" charset="0"/>
              </a:rPr>
              <a:t>characterized by the swimming upward at the sunset and downward at the sunrise.</a:t>
            </a:r>
            <a:endParaRPr lang="it-IT" sz="1600" dirty="0"/>
          </a:p>
        </p:txBody>
      </p:sp>
      <p:sp>
        <p:nvSpPr>
          <p:cNvPr id="5" name="Rettangolo 4"/>
          <p:cNvSpPr/>
          <p:nvPr/>
        </p:nvSpPr>
        <p:spPr>
          <a:xfrm>
            <a:off x="612000" y="180001"/>
            <a:ext cx="8561292" cy="523220"/>
          </a:xfrm>
          <a:prstGeom prst="rect">
            <a:avLst/>
          </a:prstGeom>
        </p:spPr>
        <p:txBody>
          <a:bodyPr wrap="square">
            <a:spAutoFit/>
          </a:bodyPr>
          <a:lstStyle/>
          <a:p>
            <a:r>
              <a:rPr lang="en-US" sz="2800" b="1" dirty="0" smtClean="0">
                <a:solidFill>
                  <a:srgbClr val="002060"/>
                </a:solidFill>
                <a:effectLst>
                  <a:outerShdw blurRad="38100" dist="38100" dir="2700000" algn="tl">
                    <a:srgbClr val="000000">
                      <a:alpha val="43137"/>
                    </a:srgbClr>
                  </a:outerShdw>
                </a:effectLst>
                <a:cs typeface="Times New Roman" pitchFamily="18" charset="0"/>
              </a:rPr>
              <a:t>Biological Monitoring </a:t>
            </a:r>
            <a:endParaRPr lang="en-US" sz="1600" b="1" dirty="0" smtClean="0">
              <a:solidFill>
                <a:srgbClr val="002060"/>
              </a:solidFill>
              <a:effectLst>
                <a:outerShdw blurRad="38100" dist="38100" dir="2700000" algn="tl">
                  <a:srgbClr val="000000">
                    <a:alpha val="43137"/>
                  </a:srgbClr>
                </a:outerShdw>
              </a:effectLst>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5"/>
          <p:cNvPicPr>
            <a:picLocks/>
          </p:cNvPicPr>
          <p:nvPr/>
        </p:nvPicPr>
        <p:blipFill>
          <a:blip r:embed="rId3" cstate="email">
            <a:extLst>
              <a:ext uri="{28A0092B-C50C-407E-A947-70E740481C1C}">
                <a14:useLocalDpi xmlns:a14="http://schemas.microsoft.com/office/drawing/2010/main" xmlns=""/>
              </a:ext>
            </a:extLst>
          </a:blip>
          <a:srcRect l="63191" t="3558" b="14583"/>
          <a:stretch>
            <a:fillRect/>
          </a:stretch>
        </p:blipFill>
        <p:spPr>
          <a:xfrm>
            <a:off x="0" y="-1"/>
            <a:ext cx="648000" cy="6840000"/>
          </a:xfrm>
          <a:prstGeom prst="rect">
            <a:avLst/>
          </a:prstGeom>
        </p:spPr>
      </p:pic>
      <p:pic>
        <p:nvPicPr>
          <p:cNvPr id="121858" name="Picture 2"/>
          <p:cNvPicPr>
            <a:picLocks noChangeAspect="1" noChangeArrowheads="1"/>
          </p:cNvPicPr>
          <p:nvPr/>
        </p:nvPicPr>
        <p:blipFill>
          <a:blip r:embed="rId4" cstate="print"/>
          <a:srcRect l="10234" t="11027" r="8963" b="5895"/>
          <a:stretch>
            <a:fillRect/>
          </a:stretch>
        </p:blipFill>
        <p:spPr bwMode="auto">
          <a:xfrm>
            <a:off x="642910" y="785794"/>
            <a:ext cx="3154626" cy="1960474"/>
          </a:xfrm>
          <a:prstGeom prst="rect">
            <a:avLst/>
          </a:prstGeom>
          <a:noFill/>
          <a:ln w="9525">
            <a:noFill/>
            <a:miter lim="800000"/>
            <a:headEnd/>
            <a:tailEnd/>
          </a:ln>
        </p:spPr>
      </p:pic>
      <p:sp>
        <p:nvSpPr>
          <p:cNvPr id="6" name="CasellaDiTesto 5"/>
          <p:cNvSpPr txBox="1"/>
          <p:nvPr/>
        </p:nvSpPr>
        <p:spPr>
          <a:xfrm>
            <a:off x="4286248" y="357166"/>
            <a:ext cx="4643470" cy="2369880"/>
          </a:xfrm>
          <a:prstGeom prst="rect">
            <a:avLst/>
          </a:prstGeom>
          <a:noFill/>
        </p:spPr>
        <p:txBody>
          <a:bodyPr wrap="square" rtlCol="0">
            <a:spAutoFit/>
          </a:bodyPr>
          <a:lstStyle/>
          <a:p>
            <a:r>
              <a:rPr lang="en-US" sz="1600" dirty="0" smtClean="0"/>
              <a:t>The </a:t>
            </a:r>
            <a:r>
              <a:rPr lang="en-US" b="1" dirty="0" smtClean="0">
                <a:solidFill>
                  <a:srgbClr val="002060"/>
                </a:solidFill>
              </a:rPr>
              <a:t>spectral analysis </a:t>
            </a:r>
            <a:r>
              <a:rPr lang="en-US" sz="1600" dirty="0" smtClean="0"/>
              <a:t>performed on the three time series at the shared depth of 40 m revealed not only a signal with a 24 h cycle but also a secondary 12 h peak attributable to a different DVM pattern, the </a:t>
            </a:r>
            <a:r>
              <a:rPr lang="en-US" b="1" dirty="0" smtClean="0">
                <a:solidFill>
                  <a:srgbClr val="002060"/>
                </a:solidFill>
              </a:rPr>
              <a:t>twilight migration</a:t>
            </a:r>
            <a:r>
              <a:rPr lang="en-US" sz="1600" dirty="0" smtClean="0"/>
              <a:t>.</a:t>
            </a:r>
          </a:p>
          <a:p>
            <a:r>
              <a:rPr lang="en-US" sz="1600" dirty="0" smtClean="0"/>
              <a:t>Species mainly responsible of normal and twilight migration belong  to the </a:t>
            </a:r>
            <a:r>
              <a:rPr lang="en-US" sz="1600" dirty="0" err="1" smtClean="0"/>
              <a:t>macroplanktonic</a:t>
            </a:r>
            <a:r>
              <a:rPr lang="en-US" sz="1600" dirty="0" smtClean="0"/>
              <a:t> / </a:t>
            </a:r>
            <a:r>
              <a:rPr lang="en-US" sz="1600" dirty="0" err="1" smtClean="0"/>
              <a:t>micronektonic</a:t>
            </a:r>
            <a:r>
              <a:rPr lang="en-US" sz="1600" dirty="0" smtClean="0"/>
              <a:t> component (</a:t>
            </a:r>
            <a:r>
              <a:rPr lang="en-US" sz="1600" dirty="0" err="1" smtClean="0"/>
              <a:t>euphausiid</a:t>
            </a:r>
            <a:r>
              <a:rPr lang="en-US" sz="1600" dirty="0" smtClean="0"/>
              <a:t> </a:t>
            </a:r>
            <a:r>
              <a:rPr lang="en-US" sz="1600" i="1" dirty="0" err="1" smtClean="0"/>
              <a:t>Meganyctiphanes</a:t>
            </a:r>
            <a:r>
              <a:rPr lang="en-US" sz="1600" i="1" dirty="0" smtClean="0"/>
              <a:t> </a:t>
            </a:r>
            <a:r>
              <a:rPr lang="en-US" sz="1600" i="1" dirty="0" err="1" smtClean="0"/>
              <a:t>Norvegica</a:t>
            </a:r>
            <a:r>
              <a:rPr lang="en-US" sz="1600" i="1" dirty="0" smtClean="0"/>
              <a:t>)</a:t>
            </a:r>
            <a:r>
              <a:rPr lang="en-US" sz="1600" dirty="0" smtClean="0"/>
              <a:t>. </a:t>
            </a:r>
            <a:endParaRPr lang="en-US" sz="1600" dirty="0"/>
          </a:p>
        </p:txBody>
      </p:sp>
      <p:sp>
        <p:nvSpPr>
          <p:cNvPr id="5" name="CasellaDiTesto 4"/>
          <p:cNvSpPr txBox="1"/>
          <p:nvPr/>
        </p:nvSpPr>
        <p:spPr>
          <a:xfrm>
            <a:off x="642910" y="2786058"/>
            <a:ext cx="8358245" cy="1846659"/>
          </a:xfrm>
          <a:prstGeom prst="rect">
            <a:avLst/>
          </a:prstGeom>
          <a:noFill/>
        </p:spPr>
        <p:txBody>
          <a:bodyPr wrap="square" numCol="2" spcCol="360000" rtlCol="0">
            <a:spAutoFit/>
          </a:bodyPr>
          <a:lstStyle/>
          <a:p>
            <a:r>
              <a:rPr lang="en-US" b="1" dirty="0" smtClean="0">
                <a:solidFill>
                  <a:srgbClr val="002060"/>
                </a:solidFill>
              </a:rPr>
              <a:t>Vertical velocities </a:t>
            </a:r>
            <a:r>
              <a:rPr lang="en-US" sz="1600" dirty="0" smtClean="0"/>
              <a:t>during the first deployment didn’t show any particular seasonal pattern, but rather single episodes whose amplitude was less in Spring. </a:t>
            </a:r>
          </a:p>
          <a:p>
            <a:r>
              <a:rPr lang="en-US" sz="1600" dirty="0" smtClean="0"/>
              <a:t>On the contrary, a weak seasonal trend may be detected for the data collected during the second and third periods.</a:t>
            </a:r>
          </a:p>
          <a:p>
            <a:r>
              <a:rPr lang="en-US" sz="1600" dirty="0" smtClean="0"/>
              <a:t>This might suggest </a:t>
            </a:r>
            <a:r>
              <a:rPr lang="en-US" b="1" dirty="0" smtClean="0">
                <a:solidFill>
                  <a:srgbClr val="002060"/>
                </a:solidFill>
              </a:rPr>
              <a:t>changes in composition of zooplankton population </a:t>
            </a:r>
            <a:r>
              <a:rPr lang="en-US" sz="1600" dirty="0" smtClean="0"/>
              <a:t>in correspondence to a significant modification of the current in the study area, with an anticlockwise rotation from north to west and a decrease of intensity.</a:t>
            </a:r>
          </a:p>
        </p:txBody>
      </p:sp>
      <p:pic>
        <p:nvPicPr>
          <p:cNvPr id="93185" name="Picture 1"/>
          <p:cNvPicPr>
            <a:picLocks noChangeAspect="1" noChangeArrowheads="1"/>
          </p:cNvPicPr>
          <p:nvPr/>
        </p:nvPicPr>
        <p:blipFill>
          <a:blip r:embed="rId5"/>
          <a:srcRect l="4394" t="25000" r="6250" b="9210"/>
          <a:stretch>
            <a:fillRect/>
          </a:stretch>
        </p:blipFill>
        <p:spPr bwMode="auto">
          <a:xfrm>
            <a:off x="603570" y="4649564"/>
            <a:ext cx="5040000" cy="2065584"/>
          </a:xfrm>
          <a:prstGeom prst="rect">
            <a:avLst/>
          </a:prstGeom>
          <a:ln>
            <a:noFill/>
          </a:ln>
          <a:effectLst>
            <a:outerShdw blurRad="292100" dist="139700" dir="2700000" algn="tl" rotWithShape="0">
              <a:srgbClr val="333333">
                <a:alpha val="65000"/>
              </a:srgbClr>
            </a:outerShdw>
          </a:effectLst>
        </p:spPr>
      </p:pic>
      <p:pic>
        <p:nvPicPr>
          <p:cNvPr id="7" name="Picture 2" descr="F:\ODAS MULTIMEDIA\Foto W1-M3A\Foto OI1 2015\Foto Campagna FIXO3-15 Dallaporta Agosto 2015\IMG_0037.JPG"/>
          <p:cNvPicPr>
            <a:picLocks noChangeAspect="1" noChangeArrowheads="1"/>
          </p:cNvPicPr>
          <p:nvPr/>
        </p:nvPicPr>
        <p:blipFill>
          <a:blip r:embed="rId6" cstate="print"/>
          <a:srcRect/>
          <a:stretch>
            <a:fillRect/>
          </a:stretch>
        </p:blipFill>
        <p:spPr bwMode="auto">
          <a:xfrm>
            <a:off x="7200594" y="4290586"/>
            <a:ext cx="1872000" cy="2496000"/>
          </a:xfrm>
          <a:prstGeom prst="rect">
            <a:avLst/>
          </a:prstGeom>
          <a:ln>
            <a:noFill/>
          </a:ln>
          <a:effectLst>
            <a:outerShdw blurRad="292100" dist="139700" dir="2700000" algn="tl" rotWithShape="0">
              <a:srgbClr val="333333">
                <a:alpha val="65000"/>
              </a:srgbClr>
            </a:outerShdw>
          </a:effectLst>
        </p:spPr>
      </p:pic>
      <p:pic>
        <p:nvPicPr>
          <p:cNvPr id="8" name="Picture 3" descr="F:\ODAS MULTIMEDIA\Foto W1-M3A\Foto OI1 2015\Foto Campagna FIXO3-15 Dallaporta Agosto 2015\IMG_0041.JPG"/>
          <p:cNvPicPr>
            <a:picLocks noChangeAspect="1" noChangeArrowheads="1"/>
          </p:cNvPicPr>
          <p:nvPr/>
        </p:nvPicPr>
        <p:blipFill>
          <a:blip r:embed="rId7" cstate="print"/>
          <a:srcRect/>
          <a:stretch>
            <a:fillRect/>
          </a:stretch>
        </p:blipFill>
        <p:spPr bwMode="auto">
          <a:xfrm>
            <a:off x="5500694" y="4500570"/>
            <a:ext cx="1872000" cy="1404000"/>
          </a:xfrm>
          <a:prstGeom prst="rect">
            <a:avLst/>
          </a:prstGeom>
          <a:ln>
            <a:noFill/>
          </a:ln>
          <a:effectLst>
            <a:outerShdw blurRad="292100" dist="139700" dir="2700000" algn="tl" rotWithShape="0">
              <a:srgbClr val="333333">
                <a:alpha val="65000"/>
              </a:srgbClr>
            </a:outerShdw>
          </a:effectLst>
        </p:spPr>
      </p:pic>
      <p:sp>
        <p:nvSpPr>
          <p:cNvPr id="9" name="Rettangolo 8"/>
          <p:cNvSpPr/>
          <p:nvPr/>
        </p:nvSpPr>
        <p:spPr>
          <a:xfrm>
            <a:off x="612000" y="180001"/>
            <a:ext cx="8561292" cy="523220"/>
          </a:xfrm>
          <a:prstGeom prst="rect">
            <a:avLst/>
          </a:prstGeom>
        </p:spPr>
        <p:txBody>
          <a:bodyPr wrap="square">
            <a:spAutoFit/>
          </a:bodyPr>
          <a:lstStyle/>
          <a:p>
            <a:r>
              <a:rPr lang="en-US" sz="2800" b="1" dirty="0" smtClean="0">
                <a:solidFill>
                  <a:srgbClr val="002060"/>
                </a:solidFill>
                <a:effectLst>
                  <a:outerShdw blurRad="38100" dist="38100" dir="2700000" algn="tl">
                    <a:srgbClr val="000000">
                      <a:alpha val="43137"/>
                    </a:srgbClr>
                  </a:outerShdw>
                </a:effectLst>
                <a:cs typeface="Times New Roman" pitchFamily="18" charset="0"/>
              </a:rPr>
              <a:t>Biological Monitoring </a:t>
            </a:r>
            <a:endParaRPr lang="en-US" sz="1600" b="1" dirty="0" smtClean="0">
              <a:solidFill>
                <a:srgbClr val="002060"/>
              </a:solidFill>
              <a:effectLst>
                <a:outerShdw blurRad="38100" dist="38100" dir="2700000" algn="tl">
                  <a:srgbClr val="000000">
                    <a:alpha val="43137"/>
                  </a:srgbClr>
                </a:outerShdw>
              </a:effectLst>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5122</TotalTime>
  <Words>3589</Words>
  <Application>Microsoft Office PowerPoint</Application>
  <PresentationFormat>Presentazione su schermo (4:3)</PresentationFormat>
  <Paragraphs>230</Paragraphs>
  <Slides>18</Slides>
  <Notes>18</Notes>
  <HiddenSlides>0</HiddenSlides>
  <MMClips>0</MMClips>
  <ScaleCrop>false</ScaleCrop>
  <HeadingPairs>
    <vt:vector size="4" baseType="variant">
      <vt:variant>
        <vt:lpstr>Tema</vt:lpstr>
      </vt:variant>
      <vt:variant>
        <vt:i4>1</vt:i4>
      </vt:variant>
      <vt:variant>
        <vt:lpstr>Titoli diapositive</vt:lpstr>
      </vt:variant>
      <vt:variant>
        <vt:i4>18</vt:i4>
      </vt:variant>
    </vt:vector>
  </HeadingPairs>
  <TitlesOfParts>
    <vt:vector size="19" baseType="lpstr">
      <vt:lpstr>Tema di Office</vt:lpstr>
      <vt:lpstr>Multidisciplinary Observations at the W1-M3A Observatory in the Ligurian Sea    Roberto Bozzano Sara Pensieri </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W1-M3A Multidisciplinary Off-Shore Observatory</vt:lpstr>
      <vt:lpstr>Diapositiva 14</vt:lpstr>
      <vt:lpstr>Diapositiva 15</vt:lpstr>
      <vt:lpstr>Diapositiva 16</vt:lpstr>
      <vt:lpstr>Diapositiva 17</vt:lpstr>
      <vt:lpstr>Diapositiva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Sara</dc:creator>
  <cp:lastModifiedBy>Valued eMachines Customer</cp:lastModifiedBy>
  <cp:revision>539</cp:revision>
  <dcterms:created xsi:type="dcterms:W3CDTF">2013-05-21T08:47:30Z</dcterms:created>
  <dcterms:modified xsi:type="dcterms:W3CDTF">2016-04-25T08:34:26Z</dcterms:modified>
</cp:coreProperties>
</file>